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0.svg" ContentType="image/svg+xml"/>
  <Override PartName="/ppt/media/image12.svg" ContentType="image/svg+xml"/>
  <Override PartName="/ppt/media/image22.svg" ContentType="image/svg+xml"/>
  <Override PartName="/ppt/media/image25.svg" ContentType="image/svg+xml"/>
  <Override PartName="/ppt/media/image28.svg" ContentType="image/svg+xml"/>
  <Override PartName="/ppt/media/image3.svg" ContentType="image/svg+xml"/>
  <Override PartName="/ppt/media/image30.svg" ContentType="image/svg+xml"/>
  <Override PartName="/ppt/media/image33.svg" ContentType="image/svg+xml"/>
  <Override PartName="/ppt/media/image35.svg" ContentType="image/svg+xml"/>
  <Override PartName="/ppt/media/image37.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3.svg" ContentType="image/svg+xml"/>
  <Override PartName="/ppt/media/image56.svg" ContentType="image/svg+xml"/>
  <Override PartName="/ppt/media/image58.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svg" ContentType="image/svg+xml"/>
  <Override PartName="/ppt/media/image8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18288000" cy="10287000"/>
  <p:notesSz cx="6858000" cy="9144000"/>
  <p:embeddedFontLst>
    <p:embeddedFont>
      <p:font typeface="Poppins" panose="00000500000000000000"/>
      <p:regular r:id="rId38"/>
    </p:embeddedFont>
    <p:embeddedFont>
      <p:font typeface="Poppins Bold" panose="00000800000000000000"/>
      <p:bold r:id="rId39"/>
    </p:embeddedFont>
    <p:embeddedFont>
      <p:font typeface="Montserrat Bold" panose="00000800000000000000"/>
      <p:bold r:id="rId40"/>
    </p:embeddedFont>
    <p:embeddedFont>
      <p:font typeface="Calibri" panose="020F050202020403020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35.svg"/><Relationship Id="rId8" Type="http://schemas.openxmlformats.org/officeDocument/2006/relationships/image" Target="../media/image34.png"/><Relationship Id="rId7" Type="http://schemas.openxmlformats.org/officeDocument/2006/relationships/image" Target="../media/image33.svg"/><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1" Type="http://schemas.openxmlformats.org/officeDocument/2006/relationships/slideLayout" Target="../slideLayouts/slideLayout7.xml"/><Relationship Id="rId10" Type="http://schemas.openxmlformats.org/officeDocument/2006/relationships/image" Target="../media/image13.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38.jpeg"/><Relationship Id="rId4" Type="http://schemas.openxmlformats.org/officeDocument/2006/relationships/image" Target="../media/image37.svg"/><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11.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3" Type="http://schemas.openxmlformats.org/officeDocument/2006/relationships/image" Target="../media/image41.png"/><Relationship Id="rId2" Type="http://schemas.openxmlformats.org/officeDocument/2006/relationships/image" Target="../media/image11.png"/><Relationship Id="rId13" Type="http://schemas.openxmlformats.org/officeDocument/2006/relationships/slideLayout" Target="../slideLayouts/slideLayout7.xml"/><Relationship Id="rId12" Type="http://schemas.openxmlformats.org/officeDocument/2006/relationships/image" Target="../media/image13.png"/><Relationship Id="rId11" Type="http://schemas.openxmlformats.org/officeDocument/2006/relationships/image" Target="../media/image18.png"/><Relationship Id="rId10" Type="http://schemas.openxmlformats.org/officeDocument/2006/relationships/image" Target="../media/image48.sv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51.jpe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9.jpe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21.png"/><Relationship Id="rId5" Type="http://schemas.openxmlformats.org/officeDocument/2006/relationships/image" Target="../media/image53.svg"/><Relationship Id="rId4" Type="http://schemas.openxmlformats.org/officeDocument/2006/relationships/image" Target="../media/image52.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4.jpe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6.svg"/><Relationship Id="rId4" Type="http://schemas.openxmlformats.org/officeDocument/2006/relationships/image" Target="../media/image55.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54.jpeg"/><Relationship Id="rId5" Type="http://schemas.openxmlformats.org/officeDocument/2006/relationships/image" Target="../media/image31.jpe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3" Type="http://schemas.openxmlformats.org/officeDocument/2006/relationships/slideLayout" Target="../slideLayouts/slideLayout7.xml"/><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58.svg"/><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59.jpeg"/><Relationship Id="rId2" Type="http://schemas.openxmlformats.org/officeDocument/2006/relationships/image" Target="../media/image11.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60.jpeg"/><Relationship Id="rId2" Type="http://schemas.openxmlformats.org/officeDocument/2006/relationships/image" Target="../media/image11.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61.jpeg"/><Relationship Id="rId2" Type="http://schemas.openxmlformats.org/officeDocument/2006/relationships/image" Target="../media/image11.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2.jpe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3.jpe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4.jpe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5.jpe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66.jpeg"/><Relationship Id="rId2" Type="http://schemas.openxmlformats.org/officeDocument/2006/relationships/image" Target="../media/image11.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67.jpeg"/><Relationship Id="rId2" Type="http://schemas.openxmlformats.org/officeDocument/2006/relationships/image" Target="../media/image11.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5.svg"/><Relationship Id="rId2" Type="http://schemas.openxmlformats.org/officeDocument/2006/relationships/image" Target="../media/image4.png"/><Relationship Id="rId11" Type="http://schemas.openxmlformats.org/officeDocument/2006/relationships/slideLayout" Target="../slideLayouts/slideLayout7.xml"/><Relationship Id="rId10" Type="http://schemas.openxmlformats.org/officeDocument/2006/relationships/image" Target="../media/image18.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svg"/><Relationship Id="rId7" Type="http://schemas.openxmlformats.org/officeDocument/2006/relationships/image" Target="../media/image70.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png"/><Relationship Id="rId3" Type="http://schemas.openxmlformats.org/officeDocument/2006/relationships/image" Target="../media/image11.png"/><Relationship Id="rId21" Type="http://schemas.openxmlformats.org/officeDocument/2006/relationships/slideLayout" Target="../slideLayouts/slideLayout7.xml"/><Relationship Id="rId20" Type="http://schemas.openxmlformats.org/officeDocument/2006/relationships/image" Target="../media/image18.png"/><Relationship Id="rId2" Type="http://schemas.openxmlformats.org/officeDocument/2006/relationships/image" Target="../media/image9.png"/><Relationship Id="rId19" Type="http://schemas.openxmlformats.org/officeDocument/2006/relationships/image" Target="../media/image4.png"/><Relationship Id="rId18" Type="http://schemas.openxmlformats.org/officeDocument/2006/relationships/image" Target="../media/image81.svg"/><Relationship Id="rId17" Type="http://schemas.openxmlformats.org/officeDocument/2006/relationships/image" Target="../media/image80.png"/><Relationship Id="rId16" Type="http://schemas.openxmlformats.org/officeDocument/2006/relationships/image" Target="../media/image79.svg"/><Relationship Id="rId15" Type="http://schemas.openxmlformats.org/officeDocument/2006/relationships/image" Target="../media/image78.png"/><Relationship Id="rId14" Type="http://schemas.openxmlformats.org/officeDocument/2006/relationships/image" Target="../media/image77.svg"/><Relationship Id="rId13" Type="http://schemas.openxmlformats.org/officeDocument/2006/relationships/image" Target="../media/image76.png"/><Relationship Id="rId12" Type="http://schemas.openxmlformats.org/officeDocument/2006/relationships/image" Target="../media/image75.svg"/><Relationship Id="rId11" Type="http://schemas.openxmlformats.org/officeDocument/2006/relationships/image" Target="../media/image74.png"/><Relationship Id="rId10" Type="http://schemas.openxmlformats.org/officeDocument/2006/relationships/image" Target="../media/image73.svg"/><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2.jpe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83.jpeg"/><Relationship Id="rId1" Type="http://schemas.openxmlformats.org/officeDocument/2006/relationships/image" Target="../media/image82.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png"/><Relationship Id="rId7" Type="http://schemas.openxmlformats.org/officeDocument/2006/relationships/image" Target="../media/image12.svg"/><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9.png"/><Relationship Id="rId3" Type="http://schemas.openxmlformats.org/officeDocument/2006/relationships/image" Target="../media/image10.svg"/><Relationship Id="rId2" Type="http://schemas.openxmlformats.org/officeDocument/2006/relationships/image" Target="../media/image9.png"/><Relationship Id="rId11" Type="http://schemas.openxmlformats.org/officeDocument/2006/relationships/slideLayout" Target="../slideLayouts/slideLayout7.xml"/><Relationship Id="rId10" Type="http://schemas.openxmlformats.org/officeDocument/2006/relationships/image" Target="../media/image18.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23.jpe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image" Target="../media/image18.png"/><Relationship Id="rId5" Type="http://schemas.openxmlformats.org/officeDocument/2006/relationships/image" Target="../media/image26.jpe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4" Type="http://schemas.openxmlformats.org/officeDocument/2006/relationships/slideLayout" Target="../slideLayouts/slideLayout7.xml"/><Relationship Id="rId13" Type="http://schemas.openxmlformats.org/officeDocument/2006/relationships/image" Target="../media/image13.png"/><Relationship Id="rId12" Type="http://schemas.openxmlformats.org/officeDocument/2006/relationships/image" Target="../media/image30.svg"/><Relationship Id="rId11" Type="http://schemas.openxmlformats.org/officeDocument/2006/relationships/image" Target="../media/image29.png"/><Relationship Id="rId10" Type="http://schemas.openxmlformats.org/officeDocument/2006/relationships/image" Target="../media/image28.sv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31.jpe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4F4F4"/>
          </a:solidFill>
        </p:spPr>
      </p:sp>
      <p:grpSp>
        <p:nvGrpSpPr>
          <p:cNvPr id="3" name="Group 3"/>
          <p:cNvGrpSpPr/>
          <p:nvPr/>
        </p:nvGrpSpPr>
        <p:grpSpPr>
          <a:xfrm rot="5400000">
            <a:off x="2914792" y="-631393"/>
            <a:ext cx="3765667" cy="9595252"/>
            <a:chOff x="0" y="0"/>
            <a:chExt cx="660400" cy="1682757"/>
          </a:xfrm>
        </p:grpSpPr>
        <p:sp>
          <p:nvSpPr>
            <p:cNvPr id="4" name="Freeform 4"/>
            <p:cNvSpPr/>
            <p:nvPr/>
          </p:nvSpPr>
          <p:spPr>
            <a:xfrm>
              <a:off x="0" y="0"/>
              <a:ext cx="660400" cy="1682757"/>
            </a:xfrm>
            <a:custGeom>
              <a:avLst/>
              <a:gdLst/>
              <a:ahLst/>
              <a:cxnLst/>
              <a:rect l="l" t="t" r="r" b="b"/>
              <a:pathLst>
                <a:path w="660400" h="168275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26"/>
                  </a:cubicBezTo>
                  <a:lnTo>
                    <a:pt x="660400" y="1682757"/>
                  </a:lnTo>
                  <a:lnTo>
                    <a:pt x="0" y="1682757"/>
                  </a:lnTo>
                  <a:lnTo>
                    <a:pt x="0" y="348817"/>
                  </a:lnTo>
                  <a:cubicBezTo>
                    <a:pt x="1782" y="185660"/>
                    <a:pt x="93019" y="64045"/>
                    <a:pt x="220252" y="19070"/>
                  </a:cubicBezTo>
                  <a:close/>
                </a:path>
              </a:pathLst>
            </a:custGeom>
            <a:solidFill>
              <a:srgbClr val="1E1E1E"/>
            </a:solidFill>
          </p:spPr>
        </p:sp>
        <p:sp>
          <p:nvSpPr>
            <p:cNvPr id="5" name="TextBox 5"/>
            <p:cNvSpPr txBox="1"/>
            <p:nvPr/>
          </p:nvSpPr>
          <p:spPr>
            <a:xfrm>
              <a:off x="0" y="88900"/>
              <a:ext cx="660400" cy="1593857"/>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a:grpSpLocks noChangeAspect="1"/>
          </p:cNvGrpSpPr>
          <p:nvPr/>
        </p:nvGrpSpPr>
        <p:grpSpPr>
          <a:xfrm rot="0">
            <a:off x="10055691" y="1028700"/>
            <a:ext cx="7203609" cy="7175470"/>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
              <a:stretch>
                <a:fillRect l="-24572" r="-24572"/>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9" name="Freeform 9"/>
          <p:cNvSpPr/>
          <p:nvPr/>
        </p:nvSpPr>
        <p:spPr>
          <a:xfrm>
            <a:off x="0" y="2283400"/>
            <a:ext cx="3765667" cy="3765667"/>
          </a:xfrm>
          <a:custGeom>
            <a:avLst/>
            <a:gdLst/>
            <a:ahLst/>
            <a:cxnLst/>
            <a:rect l="l" t="t" r="r" b="b"/>
            <a:pathLst>
              <a:path w="3765667" h="3765667">
                <a:moveTo>
                  <a:pt x="0" y="0"/>
                </a:moveTo>
                <a:lnTo>
                  <a:pt x="3765667" y="0"/>
                </a:lnTo>
                <a:lnTo>
                  <a:pt x="3765667" y="3765667"/>
                </a:lnTo>
                <a:lnTo>
                  <a:pt x="0" y="3765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238172" y="7937584"/>
            <a:ext cx="1320716" cy="1320716"/>
          </a:xfrm>
          <a:custGeom>
            <a:avLst/>
            <a:gdLst/>
            <a:ahLst/>
            <a:cxnLst/>
            <a:rect l="l" t="t" r="r" b="b"/>
            <a:pathLst>
              <a:path w="1320716" h="1320716">
                <a:moveTo>
                  <a:pt x="0" y="0"/>
                </a:moveTo>
                <a:lnTo>
                  <a:pt x="1320716" y="0"/>
                </a:lnTo>
                <a:lnTo>
                  <a:pt x="1320716" y="1320716"/>
                </a:lnTo>
                <a:lnTo>
                  <a:pt x="0" y="13207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6134097" y="887409"/>
            <a:ext cx="817145" cy="817145"/>
          </a:xfrm>
          <a:custGeom>
            <a:avLst/>
            <a:gdLst/>
            <a:ahLst/>
            <a:cxnLst/>
            <a:rect l="l" t="t" r="r" b="b"/>
            <a:pathLst>
              <a:path w="817145" h="817145">
                <a:moveTo>
                  <a:pt x="0" y="0"/>
                </a:moveTo>
                <a:lnTo>
                  <a:pt x="817145" y="0"/>
                </a:lnTo>
                <a:lnTo>
                  <a:pt x="817145" y="817145"/>
                </a:lnTo>
                <a:lnTo>
                  <a:pt x="0" y="817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699774" y="469410"/>
            <a:ext cx="4083065" cy="1653143"/>
          </a:xfrm>
          <a:custGeom>
            <a:avLst/>
            <a:gdLst/>
            <a:ahLst/>
            <a:cxnLst/>
            <a:rect l="l" t="t" r="r" b="b"/>
            <a:pathLst>
              <a:path w="4083065" h="1653143">
                <a:moveTo>
                  <a:pt x="0" y="0"/>
                </a:moveTo>
                <a:lnTo>
                  <a:pt x="4083065" y="0"/>
                </a:lnTo>
                <a:lnTo>
                  <a:pt x="4083065" y="1653144"/>
                </a:lnTo>
                <a:lnTo>
                  <a:pt x="0" y="1653144"/>
                </a:lnTo>
                <a:lnTo>
                  <a:pt x="0" y="0"/>
                </a:lnTo>
                <a:close/>
              </a:path>
            </a:pathLst>
          </a:custGeom>
          <a:blipFill>
            <a:blip r:embed="rId6"/>
            <a:stretch>
              <a:fillRect/>
            </a:stretch>
          </a:blipFill>
        </p:spPr>
      </p:sp>
      <p:sp>
        <p:nvSpPr>
          <p:cNvPr id="13" name="TextBox 13"/>
          <p:cNvSpPr txBox="1"/>
          <p:nvPr/>
        </p:nvSpPr>
        <p:spPr>
          <a:xfrm>
            <a:off x="1028700" y="6644114"/>
            <a:ext cx="6862071" cy="1953828"/>
          </a:xfrm>
          <a:prstGeom prst="rect">
            <a:avLst/>
          </a:prstGeom>
        </p:spPr>
        <p:txBody>
          <a:bodyPr lIns="0" tIns="0" rIns="0" bIns="0" rtlCol="0" anchor="t">
            <a:spAutoFit/>
          </a:bodyPr>
          <a:lstStyle/>
          <a:p>
            <a:pPr algn="l">
              <a:lnSpc>
                <a:spcPts val="3085"/>
              </a:lnSpc>
            </a:pPr>
            <a:r>
              <a:rPr lang="en-US" sz="2200">
                <a:solidFill>
                  <a:srgbClr val="272727"/>
                </a:solidFill>
                <a:latin typeface="Poppins" panose="00000500000000000000"/>
                <a:ea typeface="Poppins" panose="00000500000000000000"/>
                <a:cs typeface="Poppins" panose="00000500000000000000"/>
                <a:sym typeface="Poppins" panose="00000500000000000000"/>
              </a:rPr>
              <a:t>We are glad to present our project entitled ‘</a:t>
            </a: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Pixtream</a:t>
            </a:r>
            <a:r>
              <a:rPr lang="en-US" sz="2200">
                <a:solidFill>
                  <a:srgbClr val="272727"/>
                </a:solidFill>
                <a:latin typeface="Poppins" panose="00000500000000000000"/>
                <a:ea typeface="Poppins" panose="00000500000000000000"/>
                <a:cs typeface="Poppins" panose="00000500000000000000"/>
                <a:sym typeface="Poppins" panose="00000500000000000000"/>
              </a:rPr>
              <a:t>’, prepared as part of our Mini project. It is a mini social media web application designed for sharing pots and connecting users through posts, likes, comments, and messages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525168" y="3057582"/>
            <a:ext cx="5271787" cy="1319800"/>
          </a:xfrm>
          <a:prstGeom prst="rect">
            <a:avLst/>
          </a:prstGeom>
        </p:spPr>
        <p:txBody>
          <a:bodyPr lIns="0" tIns="0" rIns="0" bIns="0" rtlCol="0" anchor="t">
            <a:spAutoFit/>
          </a:bodyPr>
          <a:lstStyle/>
          <a:p>
            <a:pPr algn="l">
              <a:lnSpc>
                <a:spcPts val="10220"/>
              </a:lnSpc>
            </a:pPr>
            <a:r>
              <a:rPr lang="en-US" sz="7300" b="1">
                <a:solidFill>
                  <a:srgbClr val="FFFFFF"/>
                </a:solidFill>
                <a:latin typeface="Poppins Bold" panose="00000800000000000000"/>
                <a:ea typeface="Poppins Bold" panose="00000800000000000000"/>
                <a:cs typeface="Poppins Bold" panose="00000800000000000000"/>
                <a:sym typeface="Poppins Bold" panose="00000800000000000000"/>
              </a:rPr>
              <a:t>PIXTREAM</a:t>
            </a:r>
            <a:endParaRPr lang="en-US" sz="730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5" name="TextBox 15"/>
          <p:cNvSpPr txBox="1"/>
          <p:nvPr/>
        </p:nvSpPr>
        <p:spPr>
          <a:xfrm>
            <a:off x="699774" y="4568810"/>
            <a:ext cx="4097852" cy="438770"/>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Create, Engage &amp; Share</a:t>
            </a:r>
            <a:endPar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15851511" y="9162300"/>
            <a:ext cx="2038618" cy="660762"/>
          </a:xfrm>
          <a:prstGeom prst="rect">
            <a:avLst/>
          </a:prstGeom>
        </p:spPr>
        <p:txBody>
          <a:bodyPr lIns="0" tIns="0" rIns="0" bIns="0" rtlCol="0" anchor="t">
            <a:spAutoFit/>
          </a:bodyPr>
          <a:lstStyle/>
          <a:p>
            <a:pPr algn="l">
              <a:lnSpc>
                <a:spcPts val="2685"/>
              </a:lnSpc>
            </a:pPr>
            <a:r>
              <a:rPr lang="en-US" sz="1915" b="1">
                <a:solidFill>
                  <a:srgbClr val="000000"/>
                </a:solidFill>
                <a:latin typeface="Poppins Bold" panose="00000800000000000000"/>
                <a:ea typeface="Poppins Bold" panose="00000800000000000000"/>
                <a:cs typeface="Poppins Bold" panose="00000800000000000000"/>
                <a:sym typeface="Poppins Bold" panose="00000800000000000000"/>
              </a:rPr>
              <a:t>Sain Saburaj</a:t>
            </a:r>
            <a:endParaRPr lang="en-US" sz="1915"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marL="0" lvl="0" indent="0" algn="l">
              <a:lnSpc>
                <a:spcPts val="2685"/>
              </a:lnSpc>
              <a:spcBef>
                <a:spcPct val="0"/>
              </a:spcBef>
            </a:pPr>
            <a:r>
              <a:rPr lang="en-US" sz="1915" b="1">
                <a:solidFill>
                  <a:srgbClr val="000000"/>
                </a:solidFill>
                <a:latin typeface="Poppins Bold" panose="00000800000000000000"/>
                <a:ea typeface="Poppins Bold" panose="00000800000000000000"/>
                <a:cs typeface="Poppins Bold" panose="00000800000000000000"/>
                <a:sym typeface="Poppins Bold" panose="00000800000000000000"/>
              </a:rPr>
              <a:t>MCA23</a:t>
            </a:r>
            <a:endParaRPr lang="en-US" sz="191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2306434"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348353" y="3175254"/>
            <a:ext cx="501520" cy="401216"/>
          </a:xfrm>
          <a:custGeom>
            <a:avLst/>
            <a:gdLst/>
            <a:ahLst/>
            <a:cxnLst/>
            <a:rect l="l" t="t" r="r" b="b"/>
            <a:pathLst>
              <a:path w="501520" h="401216">
                <a:moveTo>
                  <a:pt x="0" y="0"/>
                </a:moveTo>
                <a:lnTo>
                  <a:pt x="501519" y="0"/>
                </a:lnTo>
                <a:lnTo>
                  <a:pt x="501519" y="401216"/>
                </a:lnTo>
                <a:lnTo>
                  <a:pt x="0" y="4012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597718" y="3194375"/>
            <a:ext cx="453717" cy="362973"/>
          </a:xfrm>
          <a:custGeom>
            <a:avLst/>
            <a:gdLst/>
            <a:ahLst/>
            <a:cxnLst/>
            <a:rect l="l" t="t" r="r" b="b"/>
            <a:pathLst>
              <a:path w="453717" h="362973">
                <a:moveTo>
                  <a:pt x="0" y="0"/>
                </a:moveTo>
                <a:lnTo>
                  <a:pt x="453717" y="0"/>
                </a:lnTo>
                <a:lnTo>
                  <a:pt x="453717" y="362974"/>
                </a:lnTo>
                <a:lnTo>
                  <a:pt x="0" y="3629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1080969" y="5351725"/>
            <a:ext cx="13696607" cy="3271228"/>
          </a:xfrm>
          <a:prstGeom prst="rect">
            <a:avLst/>
          </a:prstGeom>
        </p:spPr>
        <p:txBody>
          <a:bodyPr lIns="0" tIns="0" rIns="0" bIns="0" rtlCol="0" anchor="t">
            <a:spAutoFit/>
          </a:bodyPr>
          <a:lstStyle/>
          <a:p>
            <a:pPr marL="0" lvl="0" indent="0" algn="just">
              <a:lnSpc>
                <a:spcPts val="2920"/>
              </a:lnSpc>
              <a:spcBef>
                <a:spcPct val="0"/>
              </a:spcBef>
            </a:pPr>
            <a:r>
              <a:rPr lang="en-US" sz="2085">
                <a:solidFill>
                  <a:srgbClr val="000000"/>
                </a:solidFill>
                <a:latin typeface="Poppins" panose="00000500000000000000"/>
                <a:ea typeface="Poppins" panose="00000500000000000000"/>
                <a:cs typeface="Poppins" panose="00000500000000000000"/>
                <a:sym typeface="Poppins" panose="00000500000000000000"/>
              </a:rPr>
              <a:t>In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085">
                <a:solidFill>
                  <a:srgbClr val="000000"/>
                </a:solidFill>
                <a:latin typeface="Poppins" panose="00000500000000000000"/>
                <a:ea typeface="Poppins" panose="00000500000000000000"/>
                <a:cs typeface="Poppins" panose="00000500000000000000"/>
                <a:sym typeface="Poppins" panose="00000500000000000000"/>
              </a:rPr>
              <a:t>, users have the ability to edit and delete their profiles, providing them with full control over their personal information and online presence. The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edit profile feature allows users to update their details, such as their bio, profile picture, and location, enabling them to reflect changes in their lives or preferences</a:t>
            </a:r>
            <a:r>
              <a:rPr lang="en-US" sz="2085">
                <a:solidFill>
                  <a:srgbClr val="000000"/>
                </a:solidFill>
                <a:latin typeface="Poppins" panose="00000500000000000000"/>
                <a:ea typeface="Poppins" panose="00000500000000000000"/>
                <a:cs typeface="Poppins" panose="00000500000000000000"/>
                <a:sym typeface="Poppins" panose="00000500000000000000"/>
              </a:rPr>
              <a:t>. This functionality ensures that their profile remains current and accurately represents them within the community. If a user decides to leave the platform or no longer wishes to maintain their account,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they can opt to delete their profile</a:t>
            </a:r>
            <a:r>
              <a:rPr lang="en-US" sz="2085">
                <a:solidFill>
                  <a:srgbClr val="000000"/>
                </a:solidFill>
                <a:latin typeface="Poppins" panose="00000500000000000000"/>
                <a:ea typeface="Poppins" panose="00000500000000000000"/>
                <a:cs typeface="Poppins" panose="00000500000000000000"/>
                <a:sym typeface="Poppins" panose="00000500000000000000"/>
              </a:rPr>
              <a:t>. This action removes their account and all associated data from Pixtream, ensuring their privacy and giving them a clean exit from the platform. The process for both editing and deleting profiles is designed to be straightforward and user-friendly, allowing users to manage their online presence with ease and confidence.</a:t>
            </a:r>
            <a:endParaRPr lang="en-US" sz="208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EDIT, DELETE USER PROFILE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3" name="Freeform 13"/>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0">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5" name="Freeform 5"/>
          <p:cNvSpPr/>
          <p:nvPr/>
        </p:nvSpPr>
        <p:spPr>
          <a:xfrm>
            <a:off x="1361270" y="3104042"/>
            <a:ext cx="475685" cy="543640"/>
          </a:xfrm>
          <a:custGeom>
            <a:avLst/>
            <a:gdLst/>
            <a:ahLst/>
            <a:cxnLst/>
            <a:rect l="l" t="t" r="r" b="b"/>
            <a:pathLst>
              <a:path w="475685" h="543640">
                <a:moveTo>
                  <a:pt x="0" y="0"/>
                </a:moveTo>
                <a:lnTo>
                  <a:pt x="475685" y="0"/>
                </a:lnTo>
                <a:lnTo>
                  <a:pt x="475685" y="543640"/>
                </a:lnTo>
                <a:lnTo>
                  <a:pt x="0" y="543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2379826" y="223225"/>
            <a:ext cx="5626910" cy="9840550"/>
          </a:xfrm>
          <a:custGeom>
            <a:avLst/>
            <a:gdLst/>
            <a:ahLst/>
            <a:cxnLst/>
            <a:rect l="l" t="t" r="r" b="b"/>
            <a:pathLst>
              <a:path w="5626910" h="9840550">
                <a:moveTo>
                  <a:pt x="0" y="0"/>
                </a:moveTo>
                <a:lnTo>
                  <a:pt x="5626911" y="0"/>
                </a:lnTo>
                <a:lnTo>
                  <a:pt x="5626911" y="9840550"/>
                </a:lnTo>
                <a:lnTo>
                  <a:pt x="0" y="9840550"/>
                </a:lnTo>
                <a:lnTo>
                  <a:pt x="0" y="0"/>
                </a:lnTo>
                <a:close/>
              </a:path>
            </a:pathLst>
          </a:custGeom>
          <a:blipFill>
            <a:blip r:embed="rId5"/>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080969" y="5352479"/>
            <a:ext cx="11127407" cy="3633178"/>
          </a:xfrm>
          <a:prstGeom prst="rect">
            <a:avLst/>
          </a:prstGeom>
        </p:spPr>
        <p:txBody>
          <a:bodyPr lIns="0" tIns="0" rIns="0" bIns="0" rtlCol="0" anchor="t">
            <a:spAutoFit/>
          </a:bodyPr>
          <a:lstStyle/>
          <a:p>
            <a:pPr marL="0" lvl="0" indent="0" algn="just">
              <a:lnSpc>
                <a:spcPts val="2920"/>
              </a:lnSpc>
              <a:spcBef>
                <a:spcPct val="0"/>
              </a:spcBef>
            </a:pPr>
            <a:r>
              <a:rPr lang="en-US" sz="2085">
                <a:solidFill>
                  <a:srgbClr val="000000"/>
                </a:solidFill>
                <a:latin typeface="Poppins" panose="00000500000000000000"/>
                <a:ea typeface="Poppins" panose="00000500000000000000"/>
                <a:cs typeface="Poppins" panose="00000500000000000000"/>
                <a:sym typeface="Poppins" panose="00000500000000000000"/>
              </a:rPr>
              <a:t>In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085">
                <a:solidFill>
                  <a:srgbClr val="000000"/>
                </a:solidFill>
                <a:latin typeface="Poppins" panose="00000500000000000000"/>
                <a:ea typeface="Poppins" panose="00000500000000000000"/>
                <a:cs typeface="Poppins" panose="00000500000000000000"/>
                <a:sym typeface="Poppins" panose="00000500000000000000"/>
              </a:rPr>
              <a:t>, users can easily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add posts to share their thoughts, experiences, or moments with their followers</a:t>
            </a:r>
            <a:r>
              <a:rPr lang="en-US" sz="2085">
                <a:solidFill>
                  <a:srgbClr val="000000"/>
                </a:solidFill>
                <a:latin typeface="Poppins" panose="00000500000000000000"/>
                <a:ea typeface="Poppins" panose="00000500000000000000"/>
                <a:cs typeface="Poppins" panose="00000500000000000000"/>
                <a:sym typeface="Poppins" panose="00000500000000000000"/>
              </a:rPr>
              <a:t>. The process begins with uploading media, where users can select media from their device and accompany them with a caption that provides context or insight into the content. Additionally, users can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categorize their posts by selecting relevant tags</a:t>
            </a:r>
            <a:r>
              <a:rPr lang="en-US" sz="2085">
                <a:solidFill>
                  <a:srgbClr val="000000"/>
                </a:solidFill>
                <a:latin typeface="Poppins" panose="00000500000000000000"/>
                <a:ea typeface="Poppins" panose="00000500000000000000"/>
                <a:cs typeface="Poppins" panose="00000500000000000000"/>
                <a:sym typeface="Poppins" panose="00000500000000000000"/>
              </a:rPr>
              <a:t>, making it easier for others to discover and engage with their content. Once shared, these posts become visible in the feeds of followers, who can interact by liking, commenting, or sharing the posts further. This functionality not only encourages user expression but also promotes engagement within the community,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allowing users to connect over shared interests</a:t>
            </a:r>
            <a:r>
              <a:rPr lang="en-US" sz="2085">
                <a:solidFill>
                  <a:srgbClr val="000000"/>
                </a:solidFill>
                <a:latin typeface="Poppins" panose="00000500000000000000"/>
                <a:ea typeface="Poppins" panose="00000500000000000000"/>
                <a:cs typeface="Poppins" panose="00000500000000000000"/>
                <a:sym typeface="Poppins" panose="00000500000000000000"/>
              </a:rPr>
              <a:t> and experiences through their visual storytelling.</a:t>
            </a:r>
            <a:endParaRPr lang="en-US" sz="208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ADD NEW POSTS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1842758" y="2100344"/>
            <a:ext cx="4491692" cy="5924186"/>
          </a:xfrm>
          <a:custGeom>
            <a:avLst/>
            <a:gdLst/>
            <a:ahLst/>
            <a:cxnLst/>
            <a:rect l="l" t="t" r="r" b="b"/>
            <a:pathLst>
              <a:path w="4491692" h="5924186">
                <a:moveTo>
                  <a:pt x="0" y="0"/>
                </a:moveTo>
                <a:lnTo>
                  <a:pt x="4491692" y="0"/>
                </a:lnTo>
                <a:lnTo>
                  <a:pt x="4491692" y="5924186"/>
                </a:lnTo>
                <a:lnTo>
                  <a:pt x="0" y="5924186"/>
                </a:lnTo>
                <a:lnTo>
                  <a:pt x="0" y="0"/>
                </a:lnTo>
                <a:close/>
              </a:path>
            </a:pathLst>
          </a:custGeom>
          <a:blipFill>
            <a:blip r:embed="rId3"/>
            <a:stretch>
              <a:fillRect r="-177667"/>
            </a:stretch>
          </a:blipFill>
        </p:spPr>
      </p:sp>
      <p:sp>
        <p:nvSpPr>
          <p:cNvPr id="5" name="Freeform 5"/>
          <p:cNvSpPr/>
          <p:nvPr/>
        </p:nvSpPr>
        <p:spPr>
          <a:xfrm>
            <a:off x="1112305" y="1999654"/>
            <a:ext cx="11280732" cy="7675901"/>
          </a:xfrm>
          <a:custGeom>
            <a:avLst/>
            <a:gdLst/>
            <a:ahLst/>
            <a:cxnLst/>
            <a:rect l="l" t="t" r="r" b="b"/>
            <a:pathLst>
              <a:path w="11280732" h="7675901">
                <a:moveTo>
                  <a:pt x="0" y="0"/>
                </a:moveTo>
                <a:lnTo>
                  <a:pt x="11280732" y="0"/>
                </a:lnTo>
                <a:lnTo>
                  <a:pt x="11280732" y="7675901"/>
                </a:lnTo>
                <a:lnTo>
                  <a:pt x="0" y="7675901"/>
                </a:lnTo>
                <a:lnTo>
                  <a:pt x="0" y="0"/>
                </a:lnTo>
                <a:close/>
              </a:path>
            </a:pathLst>
          </a:custGeom>
          <a:blipFill>
            <a:blip r:embed="rId4"/>
            <a:stretch>
              <a:fillRect/>
            </a:stretch>
          </a:blipFill>
        </p:spPr>
      </p:sp>
      <p:sp>
        <p:nvSpPr>
          <p:cNvPr id="6" name="Freeform 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1715073" y="9440407"/>
            <a:ext cx="629632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LIKE, SHARE, COMMENT, SAVE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grpSp>
        <p:nvGrpSpPr>
          <p:cNvPr id="4" name="Group 4"/>
          <p:cNvGrpSpPr/>
          <p:nvPr/>
        </p:nvGrpSpPr>
        <p:grpSpPr>
          <a:xfrm rot="0">
            <a:off x="1080969" y="2857719"/>
            <a:ext cx="1036286" cy="1036286"/>
            <a:chOff x="0" y="0"/>
            <a:chExt cx="1381715" cy="1381715"/>
          </a:xfrm>
        </p:grpSpPr>
        <p:sp>
          <p:nvSpPr>
            <p:cNvPr id="5" name="Freeform 5"/>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6" name="Freeform 6"/>
            <p:cNvSpPr/>
            <p:nvPr/>
          </p:nvSpPr>
          <p:spPr>
            <a:xfrm>
              <a:off x="316160" y="316160"/>
              <a:ext cx="749396" cy="749396"/>
            </a:xfrm>
            <a:custGeom>
              <a:avLst/>
              <a:gdLst/>
              <a:ahLst/>
              <a:cxnLst/>
              <a:rect l="l" t="t" r="r" b="b"/>
              <a:pathLst>
                <a:path w="749396" h="749396">
                  <a:moveTo>
                    <a:pt x="0" y="0"/>
                  </a:moveTo>
                  <a:lnTo>
                    <a:pt x="749395" y="0"/>
                  </a:lnTo>
                  <a:lnTo>
                    <a:pt x="749395" y="749395"/>
                  </a:lnTo>
                  <a:lnTo>
                    <a:pt x="0" y="749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7" name="Group 7"/>
          <p:cNvGrpSpPr/>
          <p:nvPr/>
        </p:nvGrpSpPr>
        <p:grpSpPr>
          <a:xfrm rot="0">
            <a:off x="3574677" y="2857719"/>
            <a:ext cx="1036286" cy="1036286"/>
            <a:chOff x="0" y="0"/>
            <a:chExt cx="1381715" cy="1381715"/>
          </a:xfrm>
        </p:grpSpPr>
        <p:sp>
          <p:nvSpPr>
            <p:cNvPr id="8" name="Freeform 8"/>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9" name="Freeform 9"/>
            <p:cNvSpPr/>
            <p:nvPr/>
          </p:nvSpPr>
          <p:spPr>
            <a:xfrm>
              <a:off x="336995" y="336995"/>
              <a:ext cx="707725" cy="707725"/>
            </a:xfrm>
            <a:custGeom>
              <a:avLst/>
              <a:gdLst/>
              <a:ahLst/>
              <a:cxnLst/>
              <a:rect l="l" t="t" r="r" b="b"/>
              <a:pathLst>
                <a:path w="707725" h="707725">
                  <a:moveTo>
                    <a:pt x="0" y="0"/>
                  </a:moveTo>
                  <a:lnTo>
                    <a:pt x="707725" y="0"/>
                  </a:lnTo>
                  <a:lnTo>
                    <a:pt x="707725" y="707725"/>
                  </a:lnTo>
                  <a:lnTo>
                    <a:pt x="0" y="7077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0" name="Group 10"/>
          <p:cNvGrpSpPr/>
          <p:nvPr/>
        </p:nvGrpSpPr>
        <p:grpSpPr>
          <a:xfrm rot="0">
            <a:off x="2328841" y="2857719"/>
            <a:ext cx="1036286" cy="1036286"/>
            <a:chOff x="0" y="0"/>
            <a:chExt cx="1381715" cy="1381715"/>
          </a:xfrm>
        </p:grpSpPr>
        <p:sp>
          <p:nvSpPr>
            <p:cNvPr id="11" name="Freeform 11"/>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12" name="Freeform 12"/>
            <p:cNvSpPr/>
            <p:nvPr/>
          </p:nvSpPr>
          <p:spPr>
            <a:xfrm>
              <a:off x="346533" y="346533"/>
              <a:ext cx="688648" cy="688648"/>
            </a:xfrm>
            <a:custGeom>
              <a:avLst/>
              <a:gdLst/>
              <a:ahLst/>
              <a:cxnLst/>
              <a:rect l="l" t="t" r="r" b="b"/>
              <a:pathLst>
                <a:path w="688648" h="688648">
                  <a:moveTo>
                    <a:pt x="0" y="0"/>
                  </a:moveTo>
                  <a:lnTo>
                    <a:pt x="688649" y="0"/>
                  </a:lnTo>
                  <a:lnTo>
                    <a:pt x="688649" y="688649"/>
                  </a:lnTo>
                  <a:lnTo>
                    <a:pt x="0" y="688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3" name="Group 13"/>
          <p:cNvGrpSpPr/>
          <p:nvPr/>
        </p:nvGrpSpPr>
        <p:grpSpPr>
          <a:xfrm rot="0">
            <a:off x="4820513" y="2857719"/>
            <a:ext cx="1036286" cy="1036286"/>
            <a:chOff x="0" y="0"/>
            <a:chExt cx="1381715" cy="1381715"/>
          </a:xfrm>
        </p:grpSpPr>
        <p:sp>
          <p:nvSpPr>
            <p:cNvPr id="14" name="Freeform 14"/>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15" name="Freeform 15"/>
            <p:cNvSpPr/>
            <p:nvPr/>
          </p:nvSpPr>
          <p:spPr>
            <a:xfrm>
              <a:off x="432100" y="361625"/>
              <a:ext cx="505383" cy="674661"/>
            </a:xfrm>
            <a:custGeom>
              <a:avLst/>
              <a:gdLst/>
              <a:ahLst/>
              <a:cxnLst/>
              <a:rect l="l" t="t" r="r" b="b"/>
              <a:pathLst>
                <a:path w="505383" h="674661">
                  <a:moveTo>
                    <a:pt x="0" y="0"/>
                  </a:moveTo>
                  <a:lnTo>
                    <a:pt x="505383" y="0"/>
                  </a:lnTo>
                  <a:lnTo>
                    <a:pt x="505383" y="674661"/>
                  </a:lnTo>
                  <a:lnTo>
                    <a:pt x="0" y="6746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6" name="Freeform 1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1"/>
            <a:stretch>
              <a:fillRect/>
            </a:stretch>
          </a:blipFill>
        </p:spPr>
      </p:sp>
      <p:sp>
        <p:nvSpPr>
          <p:cNvPr id="17" name="TextBox 1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8" name="TextBox 1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9" name="TextBox 19"/>
          <p:cNvSpPr txBox="1"/>
          <p:nvPr/>
        </p:nvSpPr>
        <p:spPr>
          <a:xfrm>
            <a:off x="1080969" y="5352479"/>
            <a:ext cx="14280525" cy="44094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users can engage with content through various interactive features such as liking, sharing, commenting, and saving posts. When a user comes across a post they enjoy, they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can express their appreciation by liking it</a:t>
            </a:r>
            <a:r>
              <a:rPr lang="en-US" sz="2275">
                <a:solidFill>
                  <a:srgbClr val="000000"/>
                </a:solidFill>
                <a:latin typeface="Poppins" panose="00000500000000000000"/>
                <a:ea typeface="Poppins" panose="00000500000000000000"/>
                <a:cs typeface="Poppins" panose="00000500000000000000"/>
                <a:sym typeface="Poppins" panose="00000500000000000000"/>
              </a:rPr>
              <a:t>, which not only boosts the visibility of the post but also encourages the creator. Additionally,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users have the option to share posts with their followers</a:t>
            </a:r>
            <a:r>
              <a:rPr lang="en-US" sz="2275">
                <a:solidFill>
                  <a:srgbClr val="000000"/>
                </a:solidFill>
                <a:latin typeface="Poppins" panose="00000500000000000000"/>
                <a:ea typeface="Poppins" panose="00000500000000000000"/>
                <a:cs typeface="Poppins" panose="00000500000000000000"/>
                <a:sym typeface="Poppins" panose="00000500000000000000"/>
              </a:rPr>
              <a:t> or directly via messaging, expanding the reach of the content and fostering discussions beyond the original post.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Comments enable users to engage in conversations around the posts</a:t>
            </a:r>
            <a:r>
              <a:rPr lang="en-US" sz="2275">
                <a:solidFill>
                  <a:srgbClr val="000000"/>
                </a:solidFill>
                <a:latin typeface="Poppins" panose="00000500000000000000"/>
                <a:ea typeface="Poppins" panose="00000500000000000000"/>
                <a:cs typeface="Poppins" panose="00000500000000000000"/>
                <a:sym typeface="Poppins" panose="00000500000000000000"/>
              </a:rPr>
              <a:t>, allowing them to provide feedback, ask questions, or simply express their thoughts. For posts that resonate particularly well,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users can save them to a personal collection</a:t>
            </a:r>
            <a:r>
              <a:rPr lang="en-US" sz="2275">
                <a:solidFill>
                  <a:srgbClr val="000000"/>
                </a:solidFill>
                <a:latin typeface="Poppins" panose="00000500000000000000"/>
                <a:ea typeface="Poppins" panose="00000500000000000000"/>
                <a:cs typeface="Poppins" panose="00000500000000000000"/>
                <a:sym typeface="Poppins" panose="00000500000000000000"/>
              </a:rPr>
              <a:t> for easy access later, ensuring they can revisit their favorite content whenever they want. Together, these features enhance the interactive experience on Pixtream, promoting a vibrant community where users can connect and share their interests effectively.</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0" name="TextBox 20"/>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LIKE, SHARE, COMMENT, SAVE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1" name="Freeform 2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2">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5" name="Freeform 5"/>
          <p:cNvSpPr/>
          <p:nvPr/>
        </p:nvSpPr>
        <p:spPr>
          <a:xfrm>
            <a:off x="1337816" y="3166825"/>
            <a:ext cx="522593" cy="418074"/>
          </a:xfrm>
          <a:custGeom>
            <a:avLst/>
            <a:gdLst/>
            <a:ahLst/>
            <a:cxnLst/>
            <a:rect l="l" t="t" r="r" b="b"/>
            <a:pathLst>
              <a:path w="522593" h="418074">
                <a:moveTo>
                  <a:pt x="0" y="0"/>
                </a:moveTo>
                <a:lnTo>
                  <a:pt x="522593" y="0"/>
                </a:lnTo>
                <a:lnTo>
                  <a:pt x="522593" y="418074"/>
                </a:lnTo>
                <a:lnTo>
                  <a:pt x="0" y="418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956643" y="90738"/>
            <a:ext cx="6018317" cy="9865376"/>
          </a:xfrm>
          <a:custGeom>
            <a:avLst/>
            <a:gdLst/>
            <a:ahLst/>
            <a:cxnLst/>
            <a:rect l="l" t="t" r="r" b="b"/>
            <a:pathLst>
              <a:path w="6018317" h="9865376">
                <a:moveTo>
                  <a:pt x="0" y="0"/>
                </a:moveTo>
                <a:lnTo>
                  <a:pt x="6018317" y="0"/>
                </a:lnTo>
                <a:lnTo>
                  <a:pt x="6018317" y="9865376"/>
                </a:lnTo>
                <a:lnTo>
                  <a:pt x="0" y="9865376"/>
                </a:lnTo>
                <a:lnTo>
                  <a:pt x="0" y="0"/>
                </a:lnTo>
                <a:close/>
              </a:path>
            </a:pathLst>
          </a:custGeom>
          <a:blipFill>
            <a:blip r:embed="rId5"/>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080969" y="5352479"/>
            <a:ext cx="11062834" cy="400938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chat feature facilitates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direct messaging between users</a:t>
            </a:r>
            <a:r>
              <a:rPr lang="en-US" sz="2275">
                <a:solidFill>
                  <a:srgbClr val="000000"/>
                </a:solidFill>
                <a:latin typeface="Poppins" panose="00000500000000000000"/>
                <a:ea typeface="Poppins" panose="00000500000000000000"/>
                <a:cs typeface="Poppins" panose="00000500000000000000"/>
                <a:sym typeface="Poppins" panose="00000500000000000000"/>
              </a:rPr>
              <a:t>, enhancing communication and connection within the platform. This functionality allows users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send private messages to one another</a:t>
            </a:r>
            <a:r>
              <a:rPr lang="en-US" sz="2275">
                <a:solidFill>
                  <a:srgbClr val="000000"/>
                </a:solidFill>
                <a:latin typeface="Poppins" panose="00000500000000000000"/>
                <a:ea typeface="Poppins" panose="00000500000000000000"/>
                <a:cs typeface="Poppins" panose="00000500000000000000"/>
                <a:sym typeface="Poppins" panose="00000500000000000000"/>
              </a:rPr>
              <a:t>, enabling them to have one-on-one conversations without the need for public visibility. Users can share thoughts, experiences, or even links to posts directly through chat, making interactions more personal and immediate. The chat interface is designed for ease of use, allowing users to view conversation history. This real-time communication fosters deeper relationships among users, encouraging engagement and collaboration while helping to build a supportive community within Pixtream.</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MESSAGE USERS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4"/>
            <a:stretch>
              <a:fillRect/>
            </a:stretch>
          </a:blipFill>
        </p:spPr>
      </p:sp>
      <p:sp>
        <p:nvSpPr>
          <p:cNvPr id="6" name="Freeform 6"/>
          <p:cNvSpPr/>
          <p:nvPr/>
        </p:nvSpPr>
        <p:spPr>
          <a:xfrm>
            <a:off x="2910904" y="1446233"/>
            <a:ext cx="12083146" cy="8840767"/>
          </a:xfrm>
          <a:custGeom>
            <a:avLst/>
            <a:gdLst/>
            <a:ahLst/>
            <a:cxnLst/>
            <a:rect l="l" t="t" r="r" b="b"/>
            <a:pathLst>
              <a:path w="12083146" h="8840767">
                <a:moveTo>
                  <a:pt x="0" y="0"/>
                </a:moveTo>
                <a:lnTo>
                  <a:pt x="12083146" y="0"/>
                </a:lnTo>
                <a:lnTo>
                  <a:pt x="12083146" y="8840767"/>
                </a:lnTo>
                <a:lnTo>
                  <a:pt x="0" y="8840767"/>
                </a:lnTo>
                <a:lnTo>
                  <a:pt x="0" y="0"/>
                </a:lnTo>
                <a:close/>
              </a:path>
            </a:pathLst>
          </a:custGeom>
          <a:blipFill>
            <a:blip r:embed="rId5"/>
            <a:stretch>
              <a:fillRect l="-54033"/>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3246384" y="9450749"/>
            <a:ext cx="4747996"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BLOCK, REPORT USERS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6" name="Freeform 6"/>
          <p:cNvSpPr/>
          <p:nvPr/>
        </p:nvSpPr>
        <p:spPr>
          <a:xfrm>
            <a:off x="1338544" y="3115294"/>
            <a:ext cx="521137" cy="521137"/>
          </a:xfrm>
          <a:custGeom>
            <a:avLst/>
            <a:gdLst/>
            <a:ahLst/>
            <a:cxnLst/>
            <a:rect l="l" t="t" r="r" b="b"/>
            <a:pathLst>
              <a:path w="521137" h="521137">
                <a:moveTo>
                  <a:pt x="0" y="0"/>
                </a:moveTo>
                <a:lnTo>
                  <a:pt x="521137" y="0"/>
                </a:lnTo>
                <a:lnTo>
                  <a:pt x="521137" y="521136"/>
                </a:lnTo>
                <a:lnTo>
                  <a:pt x="0" y="5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322302"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8" name="Freeform 8"/>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6"/>
            <a:stretch>
              <a:fillRect/>
            </a:stretch>
          </a:blipFill>
        </p:spPr>
      </p:sp>
      <p:sp>
        <p:nvSpPr>
          <p:cNvPr id="9" name="TextBox 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1080969" y="5352479"/>
            <a:ext cx="14737980" cy="4409430"/>
          </a:xfrm>
          <a:prstGeom prst="rect">
            <a:avLst/>
          </a:prstGeom>
        </p:spPr>
        <p:txBody>
          <a:bodyPr lIns="0" tIns="0" rIns="0" bIns="0" rtlCol="0" anchor="t">
            <a:spAutoFit/>
          </a:bodyPr>
          <a:lstStyle/>
          <a:p>
            <a:pPr algn="just">
              <a:lnSpc>
                <a:spcPts val="3185"/>
              </a:lnSpc>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block and report features empower users to manage their interactions and maintain a safe and respectful environment. The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block feature allows users to restrict specific individuals from viewing their profile, posts, or sending messages</a:t>
            </a:r>
            <a:r>
              <a:rPr lang="en-US" sz="2275">
                <a:solidFill>
                  <a:srgbClr val="000000"/>
                </a:solidFill>
                <a:latin typeface="Poppins" panose="00000500000000000000"/>
                <a:ea typeface="Poppins" panose="00000500000000000000"/>
                <a:cs typeface="Poppins" panose="00000500000000000000"/>
                <a:sym typeface="Poppins" panose="00000500000000000000"/>
              </a:rPr>
              <a:t>, giving them control over their social connections and protecting their experience on the platform.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When a user feels threatened, harassed, or encounters inappropriate behavior, they can utilize the report feature</a:t>
            </a:r>
            <a:r>
              <a:rPr lang="en-US" sz="2275">
                <a:solidFill>
                  <a:srgbClr val="000000"/>
                </a:solidFill>
                <a:latin typeface="Poppins" panose="00000500000000000000"/>
                <a:ea typeface="Poppins" panose="00000500000000000000"/>
                <a:cs typeface="Poppins" panose="00000500000000000000"/>
                <a:sym typeface="Poppins" panose="00000500000000000000"/>
              </a:rPr>
              <a:t> to alert the platform's admin. This functionality enables users to submit complaints regarding specific content or users, prompting an investigation into the reported issue. The admin then reviews these reports to take appropriate actions, which may include warnings, restrictions, or account deletion. Together, these features ensure that users have the necessary tools to create a safe and enjoyable experience on Pixtream while fostering a supportive community.</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3185"/>
              </a:lnSpc>
              <a:spcBef>
                <a:spcPct val="0"/>
              </a:spcBef>
            </a:pPr>
          </a:p>
        </p:txBody>
      </p:sp>
      <p:sp>
        <p:nvSpPr>
          <p:cNvPr id="12" name="TextBox 12"/>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BLOCK, REPORT USERS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3" name="Freeform 13"/>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4"/>
            <a:stretch>
              <a:fillRect/>
            </a:stretch>
          </a:blipFill>
        </p:spPr>
      </p:sp>
      <p:sp>
        <p:nvSpPr>
          <p:cNvPr id="6" name="Freeform 6"/>
          <p:cNvSpPr/>
          <p:nvPr/>
        </p:nvSpPr>
        <p:spPr>
          <a:xfrm>
            <a:off x="4269211" y="1212254"/>
            <a:ext cx="9749578" cy="9178703"/>
          </a:xfrm>
          <a:custGeom>
            <a:avLst/>
            <a:gdLst/>
            <a:ahLst/>
            <a:cxnLst/>
            <a:rect l="l" t="t" r="r" b="b"/>
            <a:pathLst>
              <a:path w="9749578" h="9178703">
                <a:moveTo>
                  <a:pt x="0" y="0"/>
                </a:moveTo>
                <a:lnTo>
                  <a:pt x="9749578" y="0"/>
                </a:lnTo>
                <a:lnTo>
                  <a:pt x="9749578" y="9178703"/>
                </a:lnTo>
                <a:lnTo>
                  <a:pt x="0" y="9178703"/>
                </a:lnTo>
                <a:lnTo>
                  <a:pt x="0" y="0"/>
                </a:lnTo>
                <a:close/>
              </a:path>
            </a:pathLst>
          </a:custGeom>
          <a:blipFill>
            <a:blip r:embed="rId5"/>
            <a:stretch>
              <a:fillRect r="-126173"/>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4995430" y="9407870"/>
            <a:ext cx="29784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grpSp>
        <p:nvGrpSpPr>
          <p:cNvPr id="5" name="Group 5"/>
          <p:cNvGrpSpPr/>
          <p:nvPr/>
        </p:nvGrpSpPr>
        <p:grpSpPr>
          <a:xfrm rot="0">
            <a:off x="1080969" y="2857719"/>
            <a:ext cx="1036286" cy="1036286"/>
            <a:chOff x="0" y="0"/>
            <a:chExt cx="1381715" cy="1381715"/>
          </a:xfrm>
        </p:grpSpPr>
        <p:sp>
          <p:nvSpPr>
            <p:cNvPr id="6" name="Freeform 6"/>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7" name="Freeform 7"/>
            <p:cNvSpPr/>
            <p:nvPr/>
          </p:nvSpPr>
          <p:spPr>
            <a:xfrm>
              <a:off x="397586" y="355690"/>
              <a:ext cx="586543" cy="670334"/>
            </a:xfrm>
            <a:custGeom>
              <a:avLst/>
              <a:gdLst/>
              <a:ahLst/>
              <a:cxnLst/>
              <a:rect l="l" t="t" r="r" b="b"/>
              <a:pathLst>
                <a:path w="586543" h="670334">
                  <a:moveTo>
                    <a:pt x="0" y="0"/>
                  </a:moveTo>
                  <a:lnTo>
                    <a:pt x="586543" y="0"/>
                  </a:lnTo>
                  <a:lnTo>
                    <a:pt x="586543" y="670334"/>
                  </a:lnTo>
                  <a:lnTo>
                    <a:pt x="0" y="67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080969" y="5352479"/>
            <a:ext cx="14737980" cy="36093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login process is designed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ensure secure access to administrative features</a:t>
            </a:r>
            <a:r>
              <a:rPr lang="en-US" sz="2275">
                <a:solidFill>
                  <a:srgbClr val="000000"/>
                </a:solidFill>
                <a:latin typeface="Poppins" panose="00000500000000000000"/>
                <a:ea typeface="Poppins" panose="00000500000000000000"/>
                <a:cs typeface="Poppins" panose="00000500000000000000"/>
                <a:sym typeface="Poppins" panose="00000500000000000000"/>
              </a:rPr>
              <a:t> and functionalities that are crucial for managing the platform.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Admins enter their registered username and password on the login page</a:t>
            </a:r>
            <a:r>
              <a:rPr lang="en-US" sz="2275">
                <a:solidFill>
                  <a:srgbClr val="000000"/>
                </a:solidFill>
                <a:latin typeface="Poppins" panose="00000500000000000000"/>
                <a:ea typeface="Poppins" panose="00000500000000000000"/>
                <a:cs typeface="Poppins" panose="00000500000000000000"/>
                <a:sym typeface="Poppins" panose="00000500000000000000"/>
              </a:rPr>
              <a:t>, which authenticates their identity and grants them access to the admin dashboard. This dashboard provides tools for overseeing user activity,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handling complaints and reports</a:t>
            </a:r>
            <a:r>
              <a:rPr lang="en-US" sz="2275">
                <a:solidFill>
                  <a:srgbClr val="000000"/>
                </a:solidFill>
                <a:latin typeface="Poppins" panose="00000500000000000000"/>
                <a:ea typeface="Poppins" panose="00000500000000000000"/>
                <a:cs typeface="Poppins" panose="00000500000000000000"/>
                <a:sym typeface="Poppins" panose="00000500000000000000"/>
              </a:rPr>
              <a:t>, moderating content, and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managing user accounts</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login system incorporates security measures, such as encrypted passwords and possibly two-factor authentication, to protect sensitive administrative functions from unauthorized access. Once logged in, admins can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efficiently monitor the platform, enforce community guidelines, and maintain a safe and enjoyable environment for all users</a:t>
            </a:r>
            <a:r>
              <a:rPr lang="en-US" sz="2275">
                <a:solidFill>
                  <a:srgbClr val="000000"/>
                </a:solidFill>
                <a:latin typeface="Poppins" panose="00000500000000000000"/>
                <a:ea typeface="Poppins" panose="00000500000000000000"/>
                <a:cs typeface="Poppins" panose="00000500000000000000"/>
                <a:sym typeface="Poppins" panose="00000500000000000000"/>
              </a:rPr>
              <a:t>.</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4"/>
            <a:stretch>
              <a:fillRect/>
            </a:stretch>
          </a:blipFill>
        </p:spPr>
      </p:sp>
      <p:sp>
        <p:nvSpPr>
          <p:cNvPr id="6" name="Freeform 6"/>
          <p:cNvSpPr/>
          <p:nvPr/>
        </p:nvSpPr>
        <p:spPr>
          <a:xfrm>
            <a:off x="9144000" y="1457047"/>
            <a:ext cx="6032355" cy="7938451"/>
          </a:xfrm>
          <a:custGeom>
            <a:avLst/>
            <a:gdLst/>
            <a:ahLst/>
            <a:cxnLst/>
            <a:rect l="l" t="t" r="r" b="b"/>
            <a:pathLst>
              <a:path w="6032355" h="7938451">
                <a:moveTo>
                  <a:pt x="0" y="0"/>
                </a:moveTo>
                <a:lnTo>
                  <a:pt x="6032355" y="0"/>
                </a:lnTo>
                <a:lnTo>
                  <a:pt x="6032355" y="7938451"/>
                </a:lnTo>
                <a:lnTo>
                  <a:pt x="0" y="7938451"/>
                </a:lnTo>
                <a:lnTo>
                  <a:pt x="0" y="0"/>
                </a:lnTo>
                <a:close/>
              </a:path>
            </a:pathLst>
          </a:custGeom>
          <a:blipFill>
            <a:blip r:embed="rId5"/>
            <a:stretch>
              <a:fillRect l="-198551" r="-98677" b="-48661"/>
            </a:stretch>
          </a:blipFill>
        </p:spPr>
      </p:sp>
      <p:sp>
        <p:nvSpPr>
          <p:cNvPr id="7" name="Freeform 7"/>
          <p:cNvSpPr/>
          <p:nvPr/>
        </p:nvSpPr>
        <p:spPr>
          <a:xfrm>
            <a:off x="2840445" y="1457047"/>
            <a:ext cx="6540206" cy="7913355"/>
          </a:xfrm>
          <a:custGeom>
            <a:avLst/>
            <a:gdLst/>
            <a:ahLst/>
            <a:cxnLst/>
            <a:rect l="l" t="t" r="r" b="b"/>
            <a:pathLst>
              <a:path w="6540206" h="7913355">
                <a:moveTo>
                  <a:pt x="0" y="0"/>
                </a:moveTo>
                <a:lnTo>
                  <a:pt x="6540205" y="0"/>
                </a:lnTo>
                <a:lnTo>
                  <a:pt x="6540205" y="7913354"/>
                </a:lnTo>
                <a:lnTo>
                  <a:pt x="0" y="7913354"/>
                </a:lnTo>
                <a:lnTo>
                  <a:pt x="0" y="0"/>
                </a:lnTo>
                <a:close/>
              </a:path>
            </a:pathLst>
          </a:custGeom>
          <a:blipFill>
            <a:blip r:embed="rId6"/>
            <a:stretch>
              <a:fillRect l="-181973" r="-124991" b="-40004"/>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1102549" y="9420264"/>
            <a:ext cx="6874817"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APPROVAL, COMPLAINTS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Freeform 1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grpSp>
        <p:nvGrpSpPr>
          <p:cNvPr id="6" name="Group 6"/>
          <p:cNvGrpSpPr/>
          <p:nvPr/>
        </p:nvGrpSpPr>
        <p:grpSpPr>
          <a:xfrm rot="0">
            <a:off x="1184135" y="2744352"/>
            <a:ext cx="6648645" cy="3066166"/>
            <a:chOff x="0" y="0"/>
            <a:chExt cx="8864860" cy="4088222"/>
          </a:xfrm>
        </p:grpSpPr>
        <p:grpSp>
          <p:nvGrpSpPr>
            <p:cNvPr id="7" name="Group 7"/>
            <p:cNvGrpSpPr/>
            <p:nvPr/>
          </p:nvGrpSpPr>
          <p:grpSpPr>
            <a:xfrm rot="0">
              <a:off x="0" y="0"/>
              <a:ext cx="8864860" cy="3981264"/>
              <a:chOff x="0" y="0"/>
              <a:chExt cx="1751083" cy="786423"/>
            </a:xfrm>
          </p:grpSpPr>
          <p:sp>
            <p:nvSpPr>
              <p:cNvPr id="8" name="Freeform 8"/>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9" name="TextBox 9"/>
              <p:cNvSpPr txBox="1"/>
              <p:nvPr/>
            </p:nvSpPr>
            <p:spPr>
              <a:xfrm>
                <a:off x="0" y="-57150"/>
                <a:ext cx="1751083" cy="843573"/>
              </a:xfrm>
              <a:prstGeom prst="rect">
                <a:avLst/>
              </a:prstGeom>
            </p:spPr>
            <p:txBody>
              <a:bodyPr lIns="50800" tIns="50800" rIns="50800" bIns="50800" rtlCol="0" anchor="ctr"/>
              <a:lstStyle/>
              <a:p>
                <a:pPr algn="ctr">
                  <a:lnSpc>
                    <a:spcPts val="3080"/>
                  </a:lnSpc>
                </a:pPr>
              </a:p>
            </p:txBody>
          </p:sp>
        </p:grpSp>
        <p:sp>
          <p:nvSpPr>
            <p:cNvPr id="10" name="Freeform 10"/>
            <p:cNvSpPr/>
            <p:nvPr/>
          </p:nvSpPr>
          <p:spPr>
            <a:xfrm>
              <a:off x="270426" y="274043"/>
              <a:ext cx="3419166" cy="3433179"/>
            </a:xfrm>
            <a:custGeom>
              <a:avLst/>
              <a:gdLst/>
              <a:ahLst/>
              <a:cxnLst/>
              <a:rect l="l" t="t" r="r" b="b"/>
              <a:pathLst>
                <a:path w="3419166" h="3433179">
                  <a:moveTo>
                    <a:pt x="0" y="0"/>
                  </a:moveTo>
                  <a:lnTo>
                    <a:pt x="3419166" y="0"/>
                  </a:lnTo>
                  <a:lnTo>
                    <a:pt x="3419166" y="3433179"/>
                  </a:lnTo>
                  <a:lnTo>
                    <a:pt x="0" y="3433179"/>
                  </a:lnTo>
                  <a:lnTo>
                    <a:pt x="0" y="0"/>
                  </a:lnTo>
                  <a:close/>
                </a:path>
              </a:pathLst>
            </a:custGeom>
            <a:blipFill>
              <a:blip r:embed="rId8"/>
              <a:stretch>
                <a:fillRect/>
              </a:stretch>
            </a:blipFill>
          </p:spPr>
        </p:sp>
        <p:sp>
          <p:nvSpPr>
            <p:cNvPr id="11" name="TextBox 11"/>
            <p:cNvSpPr txBox="1"/>
            <p:nvPr/>
          </p:nvSpPr>
          <p:spPr>
            <a:xfrm>
              <a:off x="4072474" y="286506"/>
              <a:ext cx="4792386" cy="3801716"/>
            </a:xfrm>
            <a:prstGeom prst="rect">
              <a:avLst/>
            </a:prstGeom>
          </p:spPr>
          <p:txBody>
            <a:bodyPr lIns="0" tIns="0" rIns="0" bIns="0" rtlCol="0" anchor="t">
              <a:spAutoFit/>
            </a:bodyPr>
            <a:lstStyle/>
            <a:p>
              <a:pPr algn="just">
                <a:lnSpc>
                  <a:spcPts val="2310"/>
                </a:lnSpc>
              </a:pPr>
              <a:r>
                <a:rPr lang="en-US" sz="1650" b="1">
                  <a:solidFill>
                    <a:srgbClr val="000000"/>
                  </a:solidFill>
                  <a:latin typeface="Poppins Bold" panose="00000800000000000000"/>
                  <a:ea typeface="Poppins Bold" panose="00000800000000000000"/>
                  <a:cs typeface="Poppins Bold" panose="00000800000000000000"/>
                  <a:sym typeface="Poppins Bold" panose="00000800000000000000"/>
                </a:rPr>
                <a:t>What is Pixtream?</a:t>
              </a:r>
              <a:endParaRPr lang="en-US" sz="165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2310"/>
                </a:lnSpc>
                <a:spcBef>
                  <a:spcPct val="0"/>
                </a:spcBef>
              </a:pPr>
              <a:r>
                <a:rPr lang="en-US" sz="1650">
                  <a:solidFill>
                    <a:srgbClr val="000000"/>
                  </a:solidFill>
                  <a:latin typeface="Poppins" panose="00000500000000000000"/>
                  <a:ea typeface="Poppins" panose="00000500000000000000"/>
                  <a:cs typeface="Poppins" panose="00000500000000000000"/>
                  <a:sym typeface="Poppins" panose="00000500000000000000"/>
                </a:rPr>
                <a:t>Pixtream is a mini social media platform designed for </a:t>
              </a:r>
              <a:r>
                <a:rPr lang="en-US" sz="1650" u="none" strike="noStrike">
                  <a:solidFill>
                    <a:srgbClr val="000000"/>
                  </a:solidFill>
                  <a:latin typeface="Poppins" panose="00000500000000000000"/>
                  <a:ea typeface="Poppins" panose="00000500000000000000"/>
                  <a:cs typeface="Poppins" panose="00000500000000000000"/>
                  <a:sym typeface="Poppins" panose="00000500000000000000"/>
                </a:rPr>
                <a:t>users to share photos and connect with friends and followers. It emphasizes user engagement and personalized experiences through tailored content and recommendations.</a:t>
              </a:r>
              <a:endParaRPr lang="en-US" sz="1650" u="none" strike="noStrike">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l">
                <a:lnSpc>
                  <a:spcPts val="2310"/>
                </a:lnSpc>
                <a:spcBef>
                  <a:spcPct val="0"/>
                </a:spcBef>
              </a:pPr>
            </a:p>
          </p:txBody>
        </p:sp>
      </p:grpSp>
      <p:grpSp>
        <p:nvGrpSpPr>
          <p:cNvPr id="12" name="Group 12"/>
          <p:cNvGrpSpPr/>
          <p:nvPr/>
        </p:nvGrpSpPr>
        <p:grpSpPr>
          <a:xfrm rot="0">
            <a:off x="8981529" y="2744352"/>
            <a:ext cx="6827262" cy="3066166"/>
            <a:chOff x="0" y="0"/>
            <a:chExt cx="9103016" cy="4088222"/>
          </a:xfrm>
        </p:grpSpPr>
        <p:grpSp>
          <p:nvGrpSpPr>
            <p:cNvPr id="13" name="Group 13"/>
            <p:cNvGrpSpPr/>
            <p:nvPr/>
          </p:nvGrpSpPr>
          <p:grpSpPr>
            <a:xfrm rot="0">
              <a:off x="0" y="0"/>
              <a:ext cx="9103016" cy="4088222"/>
              <a:chOff x="0" y="0"/>
              <a:chExt cx="1751083" cy="786423"/>
            </a:xfrm>
          </p:grpSpPr>
          <p:sp>
            <p:nvSpPr>
              <p:cNvPr id="14" name="Freeform 14"/>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15" name="TextBox 15"/>
              <p:cNvSpPr txBox="1"/>
              <p:nvPr/>
            </p:nvSpPr>
            <p:spPr>
              <a:xfrm>
                <a:off x="0" y="-57150"/>
                <a:ext cx="1751083" cy="843573"/>
              </a:xfrm>
              <a:prstGeom prst="rect">
                <a:avLst/>
              </a:prstGeom>
            </p:spPr>
            <p:txBody>
              <a:bodyPr lIns="50800" tIns="50800" rIns="50800" bIns="50800" rtlCol="0" anchor="ctr"/>
              <a:lstStyle/>
              <a:p>
                <a:pPr algn="ctr">
                  <a:lnSpc>
                    <a:spcPts val="3080"/>
                  </a:lnSpc>
                </a:pPr>
              </a:p>
            </p:txBody>
          </p:sp>
        </p:grpSp>
        <p:sp>
          <p:nvSpPr>
            <p:cNvPr id="16" name="Freeform 16"/>
            <p:cNvSpPr/>
            <p:nvPr/>
          </p:nvSpPr>
          <p:spPr>
            <a:xfrm>
              <a:off x="296102" y="307145"/>
              <a:ext cx="3511022" cy="3518277"/>
            </a:xfrm>
            <a:custGeom>
              <a:avLst/>
              <a:gdLst/>
              <a:ahLst/>
              <a:cxnLst/>
              <a:rect l="l" t="t" r="r" b="b"/>
              <a:pathLst>
                <a:path w="3511022" h="3518277">
                  <a:moveTo>
                    <a:pt x="0" y="0"/>
                  </a:moveTo>
                  <a:lnTo>
                    <a:pt x="3511022" y="0"/>
                  </a:lnTo>
                  <a:lnTo>
                    <a:pt x="3511022" y="3518277"/>
                  </a:lnTo>
                  <a:lnTo>
                    <a:pt x="0" y="3518277"/>
                  </a:lnTo>
                  <a:lnTo>
                    <a:pt x="0" y="0"/>
                  </a:lnTo>
                  <a:close/>
                </a:path>
              </a:pathLst>
            </a:custGeom>
            <a:blipFill>
              <a:blip r:embed="rId9"/>
              <a:stretch>
                <a:fillRect/>
              </a:stretch>
            </a:blipFill>
          </p:spPr>
        </p:sp>
        <p:sp>
          <p:nvSpPr>
            <p:cNvPr id="17" name="TextBox 17"/>
            <p:cNvSpPr txBox="1"/>
            <p:nvPr/>
          </p:nvSpPr>
          <p:spPr>
            <a:xfrm>
              <a:off x="4181882" y="285957"/>
              <a:ext cx="4921135" cy="3129624"/>
            </a:xfrm>
            <a:prstGeom prst="rect">
              <a:avLst/>
            </a:prstGeom>
          </p:spPr>
          <p:txBody>
            <a:bodyPr lIns="0" tIns="0" rIns="0" bIns="0" rtlCol="0" anchor="t">
              <a:spAutoFit/>
            </a:bodyPr>
            <a:lstStyle/>
            <a:p>
              <a:pPr algn="l">
                <a:lnSpc>
                  <a:spcPts val="2375"/>
                </a:lnSpc>
              </a:pPr>
              <a:r>
                <a:rPr lang="en-US" sz="1695" b="1">
                  <a:solidFill>
                    <a:srgbClr val="000000"/>
                  </a:solidFill>
                  <a:latin typeface="Poppins Bold" panose="00000800000000000000"/>
                  <a:ea typeface="Poppins Bold" panose="00000800000000000000"/>
                  <a:cs typeface="Poppins Bold" panose="00000800000000000000"/>
                  <a:sym typeface="Poppins Bold" panose="00000800000000000000"/>
                </a:rPr>
                <a:t>Pixtream offers:</a:t>
              </a:r>
              <a:endParaRPr lang="en-US" sz="1695"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2375"/>
                </a:lnSpc>
                <a:spcBef>
                  <a:spcPct val="0"/>
                </a:spcBef>
              </a:pPr>
              <a:r>
                <a:rPr lang="en-US" sz="1695">
                  <a:solidFill>
                    <a:srgbClr val="000000"/>
                  </a:solidFill>
                  <a:latin typeface="Poppins" panose="00000500000000000000"/>
                  <a:ea typeface="Poppins" panose="00000500000000000000"/>
                  <a:cs typeface="Poppins" panose="00000500000000000000"/>
                  <a:sym typeface="Poppins" panose="00000500000000000000"/>
                </a:rPr>
                <a:t>Uploading</a:t>
              </a:r>
              <a:r>
                <a:rPr lang="en-US" sz="1695" u="none" strike="noStrike">
                  <a:solidFill>
                    <a:srgbClr val="000000"/>
                  </a:solidFill>
                  <a:latin typeface="Poppins" panose="00000500000000000000"/>
                  <a:ea typeface="Poppins" panose="00000500000000000000"/>
                  <a:cs typeface="Poppins" panose="00000500000000000000"/>
                  <a:sym typeface="Poppins" panose="00000500000000000000"/>
                </a:rPr>
                <a:t> and sharing posts</a:t>
              </a: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2375"/>
                </a:lnSpc>
                <a:spcBef>
                  <a:spcPct val="0"/>
                </a:spcBef>
              </a:pPr>
              <a:r>
                <a:rPr lang="en-US" sz="1695" u="none" strike="noStrike">
                  <a:solidFill>
                    <a:srgbClr val="000000"/>
                  </a:solidFill>
                  <a:latin typeface="Poppins" panose="00000500000000000000"/>
                  <a:ea typeface="Poppins" panose="00000500000000000000"/>
                  <a:cs typeface="Poppins" panose="00000500000000000000"/>
                  <a:sym typeface="Poppins" panose="00000500000000000000"/>
                </a:rPr>
                <a:t>Liking, commenting, and saving content</a:t>
              </a: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2375"/>
                </a:lnSpc>
                <a:spcBef>
                  <a:spcPct val="0"/>
                </a:spcBef>
              </a:pPr>
              <a:r>
                <a:rPr lang="en-US" sz="1695" u="none" strike="noStrike">
                  <a:solidFill>
                    <a:srgbClr val="000000"/>
                  </a:solidFill>
                  <a:latin typeface="Poppins" panose="00000500000000000000"/>
                  <a:ea typeface="Poppins" panose="00000500000000000000"/>
                  <a:cs typeface="Poppins" panose="00000500000000000000"/>
                  <a:sym typeface="Poppins" panose="00000500000000000000"/>
                </a:rPr>
                <a:t>Following and unfollowing users Direct messaging for seamless communication</a:t>
              </a: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l">
                <a:lnSpc>
                  <a:spcPts val="2375"/>
                </a:lnSpc>
                <a:spcBef>
                  <a:spcPct val="0"/>
                </a:spcBef>
              </a:pPr>
            </a:p>
          </p:txBody>
        </p:sp>
      </p:grpSp>
      <p:grpSp>
        <p:nvGrpSpPr>
          <p:cNvPr id="18" name="Group 18"/>
          <p:cNvGrpSpPr/>
          <p:nvPr/>
        </p:nvGrpSpPr>
        <p:grpSpPr>
          <a:xfrm rot="0">
            <a:off x="1184135" y="6192134"/>
            <a:ext cx="6648645" cy="2985948"/>
            <a:chOff x="0" y="0"/>
            <a:chExt cx="1751083" cy="786423"/>
          </a:xfrm>
        </p:grpSpPr>
        <p:sp>
          <p:nvSpPr>
            <p:cNvPr id="19" name="Freeform 19"/>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20" name="TextBox 20"/>
            <p:cNvSpPr txBox="1"/>
            <p:nvPr/>
          </p:nvSpPr>
          <p:spPr>
            <a:xfrm>
              <a:off x="0" y="-57150"/>
              <a:ext cx="1751083" cy="843573"/>
            </a:xfrm>
            <a:prstGeom prst="rect">
              <a:avLst/>
            </a:prstGeom>
          </p:spPr>
          <p:txBody>
            <a:bodyPr lIns="50800" tIns="50800" rIns="50800" bIns="50800" rtlCol="0" anchor="ctr"/>
            <a:lstStyle/>
            <a:p>
              <a:pPr algn="ctr">
                <a:lnSpc>
                  <a:spcPts val="3080"/>
                </a:lnSpc>
              </a:pPr>
            </a:p>
          </p:txBody>
        </p:sp>
      </p:grpSp>
      <p:sp>
        <p:nvSpPr>
          <p:cNvPr id="21" name="Freeform 21"/>
          <p:cNvSpPr/>
          <p:nvPr/>
        </p:nvSpPr>
        <p:spPr>
          <a:xfrm>
            <a:off x="1386954" y="6387284"/>
            <a:ext cx="2564374" cy="2595647"/>
          </a:xfrm>
          <a:custGeom>
            <a:avLst/>
            <a:gdLst/>
            <a:ahLst/>
            <a:cxnLst/>
            <a:rect l="l" t="t" r="r" b="b"/>
            <a:pathLst>
              <a:path w="2564374" h="2595647">
                <a:moveTo>
                  <a:pt x="0" y="0"/>
                </a:moveTo>
                <a:lnTo>
                  <a:pt x="2564375" y="0"/>
                </a:lnTo>
                <a:lnTo>
                  <a:pt x="2564375" y="2595648"/>
                </a:lnTo>
                <a:lnTo>
                  <a:pt x="0" y="2595648"/>
                </a:lnTo>
                <a:lnTo>
                  <a:pt x="0" y="0"/>
                </a:lnTo>
                <a:close/>
              </a:path>
            </a:pathLst>
          </a:custGeom>
          <a:blipFill>
            <a:blip r:embed="rId10"/>
            <a:stretch>
              <a:fillRect/>
            </a:stretch>
          </a:blipFill>
        </p:spPr>
      </p:sp>
      <p:grpSp>
        <p:nvGrpSpPr>
          <p:cNvPr id="22" name="Group 22"/>
          <p:cNvGrpSpPr/>
          <p:nvPr/>
        </p:nvGrpSpPr>
        <p:grpSpPr>
          <a:xfrm rot="0">
            <a:off x="8981529" y="6192134"/>
            <a:ext cx="6827262" cy="2985948"/>
            <a:chOff x="0" y="0"/>
            <a:chExt cx="1751083" cy="765848"/>
          </a:xfrm>
        </p:grpSpPr>
        <p:sp>
          <p:nvSpPr>
            <p:cNvPr id="23" name="Freeform 23"/>
            <p:cNvSpPr/>
            <p:nvPr/>
          </p:nvSpPr>
          <p:spPr>
            <a:xfrm>
              <a:off x="0" y="0"/>
              <a:ext cx="1751083" cy="765848"/>
            </a:xfrm>
            <a:custGeom>
              <a:avLst/>
              <a:gdLst/>
              <a:ahLst/>
              <a:cxnLst/>
              <a:rect l="l" t="t" r="r" b="b"/>
              <a:pathLst>
                <a:path w="1751083" h="765848">
                  <a:moveTo>
                    <a:pt x="57833" y="0"/>
                  </a:moveTo>
                  <a:lnTo>
                    <a:pt x="1693251" y="0"/>
                  </a:lnTo>
                  <a:cubicBezTo>
                    <a:pt x="1708589" y="0"/>
                    <a:pt x="1723299" y="6093"/>
                    <a:pt x="1734145" y="16939"/>
                  </a:cubicBezTo>
                  <a:cubicBezTo>
                    <a:pt x="1744990" y="27784"/>
                    <a:pt x="1751083" y="42494"/>
                    <a:pt x="1751083" y="57833"/>
                  </a:cubicBezTo>
                  <a:lnTo>
                    <a:pt x="1751083" y="708015"/>
                  </a:lnTo>
                  <a:cubicBezTo>
                    <a:pt x="1751083" y="723354"/>
                    <a:pt x="1744990" y="738063"/>
                    <a:pt x="1734145" y="748909"/>
                  </a:cubicBezTo>
                  <a:cubicBezTo>
                    <a:pt x="1723299" y="759755"/>
                    <a:pt x="1708589" y="765848"/>
                    <a:pt x="1693251" y="765848"/>
                  </a:cubicBezTo>
                  <a:lnTo>
                    <a:pt x="57833" y="765848"/>
                  </a:lnTo>
                  <a:cubicBezTo>
                    <a:pt x="42494" y="765848"/>
                    <a:pt x="27784" y="759755"/>
                    <a:pt x="16939" y="748909"/>
                  </a:cubicBezTo>
                  <a:cubicBezTo>
                    <a:pt x="6093" y="738063"/>
                    <a:pt x="0" y="723354"/>
                    <a:pt x="0" y="708015"/>
                  </a:cubicBezTo>
                  <a:lnTo>
                    <a:pt x="0" y="57833"/>
                  </a:lnTo>
                  <a:cubicBezTo>
                    <a:pt x="0" y="42494"/>
                    <a:pt x="6093" y="27784"/>
                    <a:pt x="16939" y="16939"/>
                  </a:cubicBezTo>
                  <a:cubicBezTo>
                    <a:pt x="27784" y="6093"/>
                    <a:pt x="42494" y="0"/>
                    <a:pt x="57833" y="0"/>
                  </a:cubicBezTo>
                  <a:close/>
                </a:path>
              </a:pathLst>
            </a:custGeom>
            <a:solidFill>
              <a:srgbClr val="DDDDDD"/>
            </a:solidFill>
          </p:spPr>
        </p:sp>
        <p:sp>
          <p:nvSpPr>
            <p:cNvPr id="24" name="TextBox 24"/>
            <p:cNvSpPr txBox="1"/>
            <p:nvPr/>
          </p:nvSpPr>
          <p:spPr>
            <a:xfrm>
              <a:off x="0" y="-57150"/>
              <a:ext cx="1751083" cy="822998"/>
            </a:xfrm>
            <a:prstGeom prst="rect">
              <a:avLst/>
            </a:prstGeom>
          </p:spPr>
          <p:txBody>
            <a:bodyPr lIns="52165" tIns="52165" rIns="52165" bIns="52165" rtlCol="0" anchor="ctr"/>
            <a:lstStyle/>
            <a:p>
              <a:pPr algn="ctr">
                <a:lnSpc>
                  <a:spcPts val="3080"/>
                </a:lnSpc>
              </a:pPr>
            </a:p>
          </p:txBody>
        </p:sp>
      </p:grpSp>
      <p:sp>
        <p:nvSpPr>
          <p:cNvPr id="25" name="Freeform 25"/>
          <p:cNvSpPr/>
          <p:nvPr/>
        </p:nvSpPr>
        <p:spPr>
          <a:xfrm>
            <a:off x="9229844" y="6375822"/>
            <a:ext cx="2601832" cy="2607109"/>
          </a:xfrm>
          <a:custGeom>
            <a:avLst/>
            <a:gdLst/>
            <a:ahLst/>
            <a:cxnLst/>
            <a:rect l="l" t="t" r="r" b="b"/>
            <a:pathLst>
              <a:path w="2601832" h="2607109">
                <a:moveTo>
                  <a:pt x="0" y="0"/>
                </a:moveTo>
                <a:lnTo>
                  <a:pt x="2601832" y="0"/>
                </a:lnTo>
                <a:lnTo>
                  <a:pt x="2601832" y="2607110"/>
                </a:lnTo>
                <a:lnTo>
                  <a:pt x="0" y="2607110"/>
                </a:lnTo>
                <a:lnTo>
                  <a:pt x="0" y="0"/>
                </a:lnTo>
                <a:close/>
              </a:path>
            </a:pathLst>
          </a:custGeom>
          <a:blipFill>
            <a:blip r:embed="rId11"/>
            <a:stretch>
              <a:fillRect/>
            </a:stretch>
          </a:blipFill>
        </p:spPr>
      </p:sp>
      <p:sp>
        <p:nvSpPr>
          <p:cNvPr id="26" name="Freeform 2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2"/>
            <a:stretch>
              <a:fillRect/>
            </a:stretch>
          </a:blipFill>
        </p:spPr>
      </p:sp>
      <p:sp>
        <p:nvSpPr>
          <p:cNvPr id="27" name="TextBox 27"/>
          <p:cNvSpPr txBox="1"/>
          <p:nvPr/>
        </p:nvSpPr>
        <p:spPr>
          <a:xfrm>
            <a:off x="12117940" y="6392314"/>
            <a:ext cx="3419010" cy="2376291"/>
          </a:xfrm>
          <a:prstGeom prst="rect">
            <a:avLst/>
          </a:prstGeom>
        </p:spPr>
        <p:txBody>
          <a:bodyPr lIns="0" tIns="0" rIns="0" bIns="0" rtlCol="0" anchor="t">
            <a:spAutoFit/>
          </a:bodyPr>
          <a:lstStyle/>
          <a:p>
            <a:pPr marL="0" lvl="0" indent="0" algn="l">
              <a:lnSpc>
                <a:spcPts val="2375"/>
              </a:lnSpc>
              <a:spcBef>
                <a:spcPct val="0"/>
              </a:spcBef>
            </a:pPr>
            <a:r>
              <a:rPr lang="en-US" sz="1695" b="1">
                <a:solidFill>
                  <a:srgbClr val="000000"/>
                </a:solidFill>
                <a:latin typeface="Poppins Bold" panose="00000800000000000000"/>
                <a:ea typeface="Poppins Bold" panose="00000800000000000000"/>
                <a:cs typeface="Poppins Bold" panose="00000800000000000000"/>
                <a:sym typeface="Poppins Bold" panose="00000800000000000000"/>
              </a:rPr>
              <a:t>Admins</a:t>
            </a:r>
            <a:r>
              <a:rPr lang="en-US" sz="1695">
                <a:solidFill>
                  <a:srgbClr val="000000"/>
                </a:solidFill>
                <a:latin typeface="Poppins" panose="00000500000000000000"/>
                <a:ea typeface="Poppins" panose="00000500000000000000"/>
                <a:cs typeface="Poppins" panose="00000500000000000000"/>
                <a:sym typeface="Poppins" panose="00000500000000000000"/>
              </a:rPr>
              <a:t> play a crucial role in maintaining a safe environment by managing user complaints and reports. Users can report inappropriate content and block users, ensuring a respectful community.</a:t>
            </a:r>
            <a:endParaRPr lang="en-US" sz="169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8" name="TextBox 28"/>
          <p:cNvSpPr txBox="1"/>
          <p:nvPr/>
        </p:nvSpPr>
        <p:spPr>
          <a:xfrm>
            <a:off x="4238490" y="6395107"/>
            <a:ext cx="3365371" cy="2291693"/>
          </a:xfrm>
          <a:prstGeom prst="rect">
            <a:avLst/>
          </a:prstGeom>
        </p:spPr>
        <p:txBody>
          <a:bodyPr lIns="0" tIns="0" rIns="0" bIns="0" rtlCol="0" anchor="t">
            <a:spAutoFit/>
          </a:bodyPr>
          <a:lstStyle/>
          <a:p>
            <a:pPr marL="0" lvl="0" indent="0" algn="l">
              <a:lnSpc>
                <a:spcPts val="2310"/>
              </a:lnSpc>
              <a:spcBef>
                <a:spcPct val="0"/>
              </a:spcBef>
            </a:pPr>
            <a:r>
              <a:rPr lang="en-US" sz="1650">
                <a:solidFill>
                  <a:srgbClr val="000000"/>
                </a:solidFill>
                <a:latin typeface="Poppins" panose="00000500000000000000"/>
                <a:ea typeface="Poppins" panose="00000500000000000000"/>
                <a:cs typeface="Poppins" panose="00000500000000000000"/>
                <a:sym typeface="Poppins" panose="00000500000000000000"/>
              </a:rPr>
              <a:t>Users receive </a:t>
            </a:r>
            <a:r>
              <a:rPr lang="en-US" sz="1650" b="1">
                <a:solidFill>
                  <a:srgbClr val="000000"/>
                </a:solidFill>
                <a:latin typeface="Poppins Bold" panose="00000800000000000000"/>
                <a:ea typeface="Poppins Bold" panose="00000800000000000000"/>
                <a:cs typeface="Poppins Bold" panose="00000800000000000000"/>
                <a:sym typeface="Poppins Bold" panose="00000800000000000000"/>
              </a:rPr>
              <a:t>dynamic suggestions</a:t>
            </a:r>
            <a:r>
              <a:rPr lang="en-US" sz="1650">
                <a:solidFill>
                  <a:srgbClr val="000000"/>
                </a:solidFill>
                <a:latin typeface="Poppins" panose="00000500000000000000"/>
                <a:ea typeface="Poppins" panose="00000500000000000000"/>
                <a:cs typeface="Poppins" panose="00000500000000000000"/>
                <a:sym typeface="Poppins" panose="00000500000000000000"/>
              </a:rPr>
              <a:t> for people to follow and posts to view based on their interests and interactions. This ensures a unique and engaging experience tailored to individual preferences.</a:t>
            </a:r>
            <a:endParaRPr lang="en-US" sz="165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9" name="TextBox 2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ABOUT</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0" name="TextBox 30"/>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OUR SOFTWARE</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grpSp>
        <p:nvGrpSpPr>
          <p:cNvPr id="5" name="Group 5"/>
          <p:cNvGrpSpPr/>
          <p:nvPr/>
        </p:nvGrpSpPr>
        <p:grpSpPr>
          <a:xfrm rot="0">
            <a:off x="1080969" y="2857719"/>
            <a:ext cx="1036286" cy="1036286"/>
            <a:chOff x="0" y="0"/>
            <a:chExt cx="1381715" cy="1381715"/>
          </a:xfrm>
        </p:grpSpPr>
        <p:sp>
          <p:nvSpPr>
            <p:cNvPr id="6" name="Freeform 6"/>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7" name="Freeform 7"/>
            <p:cNvSpPr/>
            <p:nvPr/>
          </p:nvSpPr>
          <p:spPr>
            <a:xfrm>
              <a:off x="397586" y="355690"/>
              <a:ext cx="586543" cy="670334"/>
            </a:xfrm>
            <a:custGeom>
              <a:avLst/>
              <a:gdLst/>
              <a:ahLst/>
              <a:cxnLst/>
              <a:rect l="l" t="t" r="r" b="b"/>
              <a:pathLst>
                <a:path w="586543" h="670334">
                  <a:moveTo>
                    <a:pt x="0" y="0"/>
                  </a:moveTo>
                  <a:lnTo>
                    <a:pt x="586543" y="0"/>
                  </a:lnTo>
                  <a:lnTo>
                    <a:pt x="586543" y="670334"/>
                  </a:lnTo>
                  <a:lnTo>
                    <a:pt x="0" y="67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rot="0">
            <a:off x="2286208" y="2857719"/>
            <a:ext cx="1036286" cy="1036286"/>
            <a:chOff x="0" y="0"/>
            <a:chExt cx="1381715" cy="1381715"/>
          </a:xfrm>
        </p:grpSpPr>
        <p:sp>
          <p:nvSpPr>
            <p:cNvPr id="9" name="Freeform 9"/>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10" name="Freeform 10"/>
            <p:cNvSpPr/>
            <p:nvPr/>
          </p:nvSpPr>
          <p:spPr>
            <a:xfrm>
              <a:off x="357885" y="357885"/>
              <a:ext cx="665946" cy="665946"/>
            </a:xfrm>
            <a:custGeom>
              <a:avLst/>
              <a:gdLst/>
              <a:ahLst/>
              <a:cxnLst/>
              <a:rect l="l" t="t" r="r" b="b"/>
              <a:pathLst>
                <a:path w="665946" h="665946">
                  <a:moveTo>
                    <a:pt x="0" y="0"/>
                  </a:moveTo>
                  <a:lnTo>
                    <a:pt x="665945" y="0"/>
                  </a:lnTo>
                  <a:lnTo>
                    <a:pt x="665945" y="665945"/>
                  </a:lnTo>
                  <a:lnTo>
                    <a:pt x="0" y="6659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1" name="TextBox 11"/>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3" name="TextBox 13"/>
          <p:cNvSpPr txBox="1"/>
          <p:nvPr/>
        </p:nvSpPr>
        <p:spPr>
          <a:xfrm>
            <a:off x="1080969" y="5352479"/>
            <a:ext cx="14737980" cy="36093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plays a crucial role in maintaining platform integrity through the approval and complaints processes.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When users report inappropriate behavior or content, the admin receives these reports for review</a:t>
            </a:r>
            <a:r>
              <a:rPr lang="en-US" sz="2275">
                <a:solidFill>
                  <a:srgbClr val="000000"/>
                </a:solidFill>
                <a:latin typeface="Poppins" panose="00000500000000000000"/>
                <a:ea typeface="Poppins" panose="00000500000000000000"/>
                <a:cs typeface="Poppins" panose="00000500000000000000"/>
                <a:sym typeface="Poppins" panose="00000500000000000000"/>
              </a:rPr>
              <a:t> and assessment. They evaluate the details and context surrounding each case, determining whether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approve actions like temporary suspensions, or permanent deletions of offending accounts</a:t>
            </a:r>
            <a:r>
              <a:rPr lang="en-US" sz="2275">
                <a:solidFill>
                  <a:srgbClr val="000000"/>
                </a:solidFill>
                <a:latin typeface="Poppins" panose="00000500000000000000"/>
                <a:ea typeface="Poppins" panose="00000500000000000000"/>
                <a:cs typeface="Poppins" panose="00000500000000000000"/>
                <a:sym typeface="Poppins" panose="00000500000000000000"/>
              </a:rPr>
              <a:t>. Additionally,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users can submit complaints about various issues they encounter on the platform, such as technical problems</a:t>
            </a:r>
            <a:r>
              <a:rPr lang="en-US" sz="2275">
                <a:solidFill>
                  <a:srgbClr val="000000"/>
                </a:solidFill>
                <a:latin typeface="Poppins" panose="00000500000000000000"/>
                <a:ea typeface="Poppins" panose="00000500000000000000"/>
                <a:cs typeface="Poppins" panose="00000500000000000000"/>
                <a:sym typeface="Poppins" panose="00000500000000000000"/>
              </a:rPr>
              <a:t> or concerns about community standards. The admin addresses these complaints,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ensuring that user feedback</a:t>
            </a:r>
            <a:r>
              <a:rPr lang="en-US" sz="2275">
                <a:solidFill>
                  <a:srgbClr val="000000"/>
                </a:solidFill>
                <a:latin typeface="Poppins" panose="00000500000000000000"/>
                <a:ea typeface="Poppins" panose="00000500000000000000"/>
                <a:cs typeface="Poppins" panose="00000500000000000000"/>
                <a:sym typeface="Poppins" panose="00000500000000000000"/>
              </a:rPr>
              <a:t> is taken seriously and that the platform remains a safe and enjoyable space for all users. By actively managing both approvals and complaints, the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admin fosters a supportive environment</a:t>
            </a:r>
            <a:r>
              <a:rPr lang="en-US" sz="2275">
                <a:solidFill>
                  <a:srgbClr val="000000"/>
                </a:solidFill>
                <a:latin typeface="Poppins" panose="00000500000000000000"/>
                <a:ea typeface="Poppins" panose="00000500000000000000"/>
                <a:cs typeface="Poppins" panose="00000500000000000000"/>
                <a:sym typeface="Poppins" panose="00000500000000000000"/>
              </a:rPr>
              <a:t> and helps uphold community guidelines.</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APPROVAL, COMPLAINTS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5" name="Freeform 1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8">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4917044" y="1457047"/>
            <a:ext cx="13727493" cy="9489130"/>
          </a:xfrm>
          <a:custGeom>
            <a:avLst/>
            <a:gdLst/>
            <a:ahLst/>
            <a:cxnLst/>
            <a:rect l="l" t="t" r="r" b="b"/>
            <a:pathLst>
              <a:path w="13727493" h="9489130">
                <a:moveTo>
                  <a:pt x="0" y="0"/>
                </a:moveTo>
                <a:lnTo>
                  <a:pt x="13727494" y="0"/>
                </a:lnTo>
                <a:lnTo>
                  <a:pt x="13727494" y="9489129"/>
                </a:lnTo>
                <a:lnTo>
                  <a:pt x="0" y="9489129"/>
                </a:lnTo>
                <a:lnTo>
                  <a:pt x="0" y="0"/>
                </a:lnTo>
                <a:close/>
              </a:path>
            </a:pathLst>
          </a:custGeom>
          <a:blipFill>
            <a:blip r:embed="rId3"/>
            <a:stretch>
              <a:fillRect/>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4"/>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028700" y="2951185"/>
            <a:ext cx="3676079"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ACTIONS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Freeform 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8278511" y="1184135"/>
            <a:ext cx="10441587" cy="9775936"/>
          </a:xfrm>
          <a:custGeom>
            <a:avLst/>
            <a:gdLst/>
            <a:ahLst/>
            <a:cxnLst/>
            <a:rect l="l" t="t" r="r" b="b"/>
            <a:pathLst>
              <a:path w="10441587" h="9775936">
                <a:moveTo>
                  <a:pt x="0" y="0"/>
                </a:moveTo>
                <a:lnTo>
                  <a:pt x="10441588" y="0"/>
                </a:lnTo>
                <a:lnTo>
                  <a:pt x="10441588" y="9775936"/>
                </a:lnTo>
                <a:lnTo>
                  <a:pt x="0" y="9775936"/>
                </a:lnTo>
                <a:lnTo>
                  <a:pt x="0" y="0"/>
                </a:lnTo>
                <a:close/>
              </a:path>
            </a:pathLst>
          </a:custGeom>
          <a:blipFill>
            <a:blip r:embed="rId3"/>
            <a:stretch>
              <a:fillRect/>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4"/>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028700" y="2951185"/>
            <a:ext cx="3676079"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USER ACTIONS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Freeform 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7652421" y="1028700"/>
            <a:ext cx="11021706" cy="9809318"/>
          </a:xfrm>
          <a:custGeom>
            <a:avLst/>
            <a:gdLst/>
            <a:ahLst/>
            <a:cxnLst/>
            <a:rect l="l" t="t" r="r" b="b"/>
            <a:pathLst>
              <a:path w="11021706" h="9809318">
                <a:moveTo>
                  <a:pt x="0" y="0"/>
                </a:moveTo>
                <a:lnTo>
                  <a:pt x="11021706" y="0"/>
                </a:lnTo>
                <a:lnTo>
                  <a:pt x="11021706" y="9809318"/>
                </a:lnTo>
                <a:lnTo>
                  <a:pt x="0" y="9809318"/>
                </a:lnTo>
                <a:lnTo>
                  <a:pt x="0" y="0"/>
                </a:lnTo>
                <a:close/>
              </a:path>
            </a:pathLst>
          </a:custGeom>
          <a:blipFill>
            <a:blip r:embed="rId3"/>
            <a:stretch>
              <a:fillRect/>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4"/>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028700" y="2951185"/>
            <a:ext cx="6623721"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SELECTION OF USER INTERESTS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Freeform 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4156494" y="2371604"/>
            <a:ext cx="14366818" cy="8225003"/>
          </a:xfrm>
          <a:custGeom>
            <a:avLst/>
            <a:gdLst/>
            <a:ahLst/>
            <a:cxnLst/>
            <a:rect l="l" t="t" r="r" b="b"/>
            <a:pathLst>
              <a:path w="14366818" h="8225003">
                <a:moveTo>
                  <a:pt x="0" y="0"/>
                </a:moveTo>
                <a:lnTo>
                  <a:pt x="14366818" y="0"/>
                </a:lnTo>
                <a:lnTo>
                  <a:pt x="14366818" y="8225003"/>
                </a:lnTo>
                <a:lnTo>
                  <a:pt x="0" y="8225003"/>
                </a:lnTo>
                <a:lnTo>
                  <a:pt x="0" y="0"/>
                </a:lnTo>
                <a:close/>
              </a:path>
            </a:pathLst>
          </a:custGeom>
          <a:blipFill>
            <a:blip r:embed="rId4"/>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028700" y="2951185"/>
            <a:ext cx="3424983" cy="1173479"/>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INTERACTION WITH POSTS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Freeform 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4280729" y="2715759"/>
            <a:ext cx="14427690" cy="8277887"/>
          </a:xfrm>
          <a:custGeom>
            <a:avLst/>
            <a:gdLst/>
            <a:ahLst/>
            <a:cxnLst/>
            <a:rect l="l" t="t" r="r" b="b"/>
            <a:pathLst>
              <a:path w="14427690" h="8277887">
                <a:moveTo>
                  <a:pt x="0" y="0"/>
                </a:moveTo>
                <a:lnTo>
                  <a:pt x="14427689" y="0"/>
                </a:lnTo>
                <a:lnTo>
                  <a:pt x="14427689" y="8277887"/>
                </a:lnTo>
                <a:lnTo>
                  <a:pt x="0" y="8277887"/>
                </a:lnTo>
                <a:lnTo>
                  <a:pt x="0" y="0"/>
                </a:lnTo>
                <a:close/>
              </a:path>
            </a:pathLst>
          </a:custGeom>
          <a:blipFill>
            <a:blip r:embed="rId4"/>
            <a:stretch>
              <a:fillRect t="-9" b="-9"/>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028700" y="2951185"/>
            <a:ext cx="3424983"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MESSAGING</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Freeform 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4957314" y="1971079"/>
            <a:ext cx="13762338" cy="8825099"/>
          </a:xfrm>
          <a:custGeom>
            <a:avLst/>
            <a:gdLst/>
            <a:ahLst/>
            <a:cxnLst/>
            <a:rect l="l" t="t" r="r" b="b"/>
            <a:pathLst>
              <a:path w="13762338" h="8825099">
                <a:moveTo>
                  <a:pt x="0" y="0"/>
                </a:moveTo>
                <a:lnTo>
                  <a:pt x="13762337" y="0"/>
                </a:lnTo>
                <a:lnTo>
                  <a:pt x="13762337" y="8825099"/>
                </a:lnTo>
                <a:lnTo>
                  <a:pt x="0" y="8825099"/>
                </a:lnTo>
                <a:lnTo>
                  <a:pt x="0" y="0"/>
                </a:lnTo>
                <a:close/>
              </a:path>
            </a:pathLst>
          </a:custGeom>
          <a:blipFill>
            <a:blip r:embed="rId4"/>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028700" y="2951185"/>
            <a:ext cx="4667046" cy="1173479"/>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FOLLOW-UNFOLLOW</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BLOCK-UNBLOCK</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Freeform 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4988233" y="2047803"/>
            <a:ext cx="13646346" cy="8750719"/>
          </a:xfrm>
          <a:custGeom>
            <a:avLst/>
            <a:gdLst/>
            <a:ahLst/>
            <a:cxnLst/>
            <a:rect l="l" t="t" r="r" b="b"/>
            <a:pathLst>
              <a:path w="13646346" h="8750719">
                <a:moveTo>
                  <a:pt x="0" y="0"/>
                </a:moveTo>
                <a:lnTo>
                  <a:pt x="13646346" y="0"/>
                </a:lnTo>
                <a:lnTo>
                  <a:pt x="13646346" y="8750720"/>
                </a:lnTo>
                <a:lnTo>
                  <a:pt x="0" y="8750720"/>
                </a:lnTo>
                <a:lnTo>
                  <a:pt x="0" y="0"/>
                </a:lnTo>
                <a:close/>
              </a:path>
            </a:pathLst>
          </a:custGeom>
          <a:blipFill>
            <a:blip r:embed="rId4"/>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028700" y="2951185"/>
            <a:ext cx="4667046" cy="1173479"/>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REPORT USER</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SUBMIT COMLAINTS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Freeform 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2038908" y="0"/>
            <a:ext cx="5804823" cy="10412238"/>
          </a:xfrm>
          <a:custGeom>
            <a:avLst/>
            <a:gdLst/>
            <a:ahLst/>
            <a:cxnLst/>
            <a:rect l="l" t="t" r="r" b="b"/>
            <a:pathLst>
              <a:path w="5804823" h="10412238">
                <a:moveTo>
                  <a:pt x="0" y="0"/>
                </a:moveTo>
                <a:lnTo>
                  <a:pt x="5804823" y="0"/>
                </a:lnTo>
                <a:lnTo>
                  <a:pt x="5804823" y="10412238"/>
                </a:lnTo>
                <a:lnTo>
                  <a:pt x="0" y="10412238"/>
                </a:lnTo>
                <a:lnTo>
                  <a:pt x="0" y="0"/>
                </a:lnTo>
                <a:close/>
              </a:path>
            </a:pathLst>
          </a:custGeom>
          <a:blipFill>
            <a:blip r:embed="rId3"/>
            <a:stretch>
              <a:fillRect/>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4"/>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CLASS</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694549" y="2523187"/>
            <a:ext cx="11086844" cy="7207958"/>
          </a:xfrm>
          <a:prstGeom prst="rect">
            <a:avLst/>
          </a:prstGeom>
        </p:spPr>
        <p:txBody>
          <a:bodyPr lIns="0" tIns="0" rIns="0" bIns="0" rtlCol="0" anchor="t">
            <a:spAutoFit/>
          </a:bodyPr>
          <a:lstStyle/>
          <a:p>
            <a:pPr algn="just">
              <a:lnSpc>
                <a:spcPts val="2760"/>
              </a:lnSpc>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Key Components of the Class Diagram:</a:t>
            </a:r>
            <a:endParaRPr lang="en-US" sz="197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marL="851535" lvl="2" indent="-283845" algn="just">
              <a:lnSpc>
                <a:spcPts val="2760"/>
              </a:lnSpc>
              <a:buFont typeface="Arial" panose="020B0604020202020204"/>
              <a:buChar char="⚬"/>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User</a:t>
            </a:r>
            <a:r>
              <a:rPr lang="en-US" sz="1970">
                <a:solidFill>
                  <a:srgbClr val="000000"/>
                </a:solidFill>
                <a:latin typeface="Poppins" panose="00000500000000000000"/>
                <a:ea typeface="Poppins" panose="00000500000000000000"/>
                <a:cs typeface="Poppins" panose="00000500000000000000"/>
                <a:sym typeface="Poppins" panose="00000500000000000000"/>
              </a:rPr>
              <a:t>: Represents users of the platform, including attributes like id, name, username, email, password, and methods for creating, editing, and deleting user profiles.</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marL="851535" lvl="2" indent="-283845" algn="just">
              <a:lnSpc>
                <a:spcPts val="2760"/>
              </a:lnSpc>
              <a:buFont typeface="Arial" panose="020B0604020202020204"/>
              <a:buChar char="⚬"/>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Posts</a:t>
            </a:r>
            <a:r>
              <a:rPr lang="en-US" sz="1970">
                <a:solidFill>
                  <a:srgbClr val="000000"/>
                </a:solidFill>
                <a:latin typeface="Poppins" panose="00000500000000000000"/>
                <a:ea typeface="Poppins" panose="00000500000000000000"/>
                <a:cs typeface="Poppins" panose="00000500000000000000"/>
                <a:sym typeface="Poppins" panose="00000500000000000000"/>
              </a:rPr>
              <a:t>: Represents the posts shared by users, containing attributes like id, username, post_path, caption, and methods for creating, updating, and deleting posts.</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marL="851535" lvl="2" indent="-283845" algn="just">
              <a:lnSpc>
                <a:spcPts val="2760"/>
              </a:lnSpc>
              <a:buFont typeface="Arial" panose="020B0604020202020204"/>
              <a:buChar char="⚬"/>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Messages</a:t>
            </a:r>
            <a:r>
              <a:rPr lang="en-US" sz="1970">
                <a:solidFill>
                  <a:srgbClr val="000000"/>
                </a:solidFill>
                <a:latin typeface="Poppins" panose="00000500000000000000"/>
                <a:ea typeface="Poppins" panose="00000500000000000000"/>
                <a:cs typeface="Poppins" panose="00000500000000000000"/>
                <a:sym typeface="Poppins" panose="00000500000000000000"/>
              </a:rPr>
              <a:t>: Captures the messaging functionality, including attributes for id, sender_id, receiver_id, and methods to send and retrieve messages.</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marL="851535" lvl="2" indent="-283845" algn="just">
              <a:lnSpc>
                <a:spcPts val="2760"/>
              </a:lnSpc>
              <a:buFont typeface="Arial" panose="020B0604020202020204"/>
              <a:buChar char="⚬"/>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Follows</a:t>
            </a:r>
            <a:r>
              <a:rPr lang="en-US" sz="1970">
                <a:solidFill>
                  <a:srgbClr val="000000"/>
                </a:solidFill>
                <a:latin typeface="Poppins" panose="00000500000000000000"/>
                <a:ea typeface="Poppins" panose="00000500000000000000"/>
                <a:cs typeface="Poppins" panose="00000500000000000000"/>
                <a:sym typeface="Poppins" panose="00000500000000000000"/>
              </a:rPr>
              <a:t>: Represents the relationship between users, tracking who follows whom with attributes for id, follower_id, and followed_id.</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marL="851535" lvl="2" indent="-283845" algn="just">
              <a:lnSpc>
                <a:spcPts val="2760"/>
              </a:lnSpc>
              <a:buFont typeface="Arial" panose="020B0604020202020204"/>
              <a:buChar char="⚬"/>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Likes</a:t>
            </a:r>
            <a:r>
              <a:rPr lang="en-US" sz="1970">
                <a:solidFill>
                  <a:srgbClr val="000000"/>
                </a:solidFill>
                <a:latin typeface="Poppins" panose="00000500000000000000"/>
                <a:ea typeface="Poppins" panose="00000500000000000000"/>
                <a:cs typeface="Poppins" panose="00000500000000000000"/>
                <a:sym typeface="Poppins" panose="00000500000000000000"/>
              </a:rPr>
              <a:t>, Comments, Shares, Saved Posts: Each of these classes tracks interactions with posts, including who liked or commented on a post, and how posts are shared or saved.</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marL="851535" lvl="2" indent="-283845" algn="just">
              <a:lnSpc>
                <a:spcPts val="2760"/>
              </a:lnSpc>
              <a:buFont typeface="Arial" panose="020B0604020202020204"/>
              <a:buChar char="⚬"/>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Admin</a:t>
            </a:r>
            <a:r>
              <a:rPr lang="en-US" sz="1970">
                <a:solidFill>
                  <a:srgbClr val="000000"/>
                </a:solidFill>
                <a:latin typeface="Poppins" panose="00000500000000000000"/>
                <a:ea typeface="Poppins" panose="00000500000000000000"/>
                <a:cs typeface="Poppins" panose="00000500000000000000"/>
                <a:sym typeface="Poppins" panose="00000500000000000000"/>
              </a:rPr>
              <a:t>: Represents administrative functions, allowing for user management, including attributes like id, username, email, and methods for viewing complaints and reports.</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marL="851535" lvl="2" indent="-283845" algn="just">
              <a:lnSpc>
                <a:spcPts val="2760"/>
              </a:lnSpc>
              <a:buFont typeface="Arial" panose="020B0604020202020204"/>
              <a:buChar char="⚬"/>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Complaints and Reports</a:t>
            </a:r>
            <a:r>
              <a:rPr lang="en-US" sz="1970">
                <a:solidFill>
                  <a:srgbClr val="000000"/>
                </a:solidFill>
                <a:latin typeface="Poppins" panose="00000500000000000000"/>
                <a:ea typeface="Poppins" panose="00000500000000000000"/>
                <a:cs typeface="Poppins" panose="00000500000000000000"/>
                <a:sym typeface="Poppins" panose="00000500000000000000"/>
              </a:rPr>
              <a:t>: These classes track user complaints and reports about other users or content, containing attributes that link back to the User class for accountability.</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2760"/>
              </a:lnSpc>
              <a:spcBef>
                <a:spcPct val="0"/>
              </a:spcBef>
            </a:pPr>
          </a:p>
        </p:txBody>
      </p:sp>
      <p:sp>
        <p:nvSpPr>
          <p:cNvPr id="9" name="Freeform 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2022379" y="-275667"/>
            <a:ext cx="6514061" cy="10702218"/>
          </a:xfrm>
          <a:custGeom>
            <a:avLst/>
            <a:gdLst/>
            <a:ahLst/>
            <a:cxnLst/>
            <a:rect l="l" t="t" r="r" b="b"/>
            <a:pathLst>
              <a:path w="6514061" h="10702218">
                <a:moveTo>
                  <a:pt x="0" y="0"/>
                </a:moveTo>
                <a:lnTo>
                  <a:pt x="6514061" y="0"/>
                </a:lnTo>
                <a:lnTo>
                  <a:pt x="6514061" y="10702218"/>
                </a:lnTo>
                <a:lnTo>
                  <a:pt x="0" y="10702218"/>
                </a:lnTo>
                <a:lnTo>
                  <a:pt x="0" y="0"/>
                </a:lnTo>
                <a:close/>
              </a:path>
            </a:pathLst>
          </a:custGeom>
          <a:blipFill>
            <a:blip r:embed="rId3"/>
            <a:stretch>
              <a:fillRect l="-725" r="-725"/>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4"/>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USE CASE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694549" y="2233940"/>
            <a:ext cx="11086844" cy="7550858"/>
          </a:xfrm>
          <a:prstGeom prst="rect">
            <a:avLst/>
          </a:prstGeom>
        </p:spPr>
        <p:txBody>
          <a:bodyPr lIns="0" tIns="0" rIns="0" bIns="0" rtlCol="0" anchor="t">
            <a:spAutoFit/>
          </a:bodyPr>
          <a:lstStyle/>
          <a:p>
            <a:pPr algn="just">
              <a:lnSpc>
                <a:spcPts val="2760"/>
              </a:lnSpc>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Main actors</a:t>
            </a:r>
            <a:r>
              <a:rPr lang="en-US" sz="1970">
                <a:solidFill>
                  <a:srgbClr val="000000"/>
                </a:solidFill>
                <a:latin typeface="Poppins" panose="00000500000000000000"/>
                <a:ea typeface="Poppins" panose="00000500000000000000"/>
                <a:cs typeface="Poppins" panose="00000500000000000000"/>
                <a:sym typeface="Poppins" panose="00000500000000000000"/>
              </a:rPr>
              <a:t>: Admin, Users</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algn="just">
              <a:lnSpc>
                <a:spcPts val="2760"/>
              </a:lnSpc>
            </a:pPr>
          </a:p>
          <a:p>
            <a:pPr algn="just">
              <a:lnSpc>
                <a:spcPts val="2760"/>
              </a:lnSpc>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User</a:t>
            </a:r>
            <a:r>
              <a:rPr lang="en-US" sz="1970">
                <a:solidFill>
                  <a:srgbClr val="000000"/>
                </a:solidFill>
                <a:latin typeface="Poppins" panose="00000500000000000000"/>
                <a:ea typeface="Poppins" panose="00000500000000000000"/>
                <a:cs typeface="Poppins" panose="00000500000000000000"/>
                <a:sym typeface="Poppins" panose="00000500000000000000"/>
              </a:rPr>
              <a:t>: The User is a primary actor who interacts with the Pixtream platform to engage in various social media activities. They can register and create a personal profile, upload and share posts, and connect with others by following or unfollowing users. Users can like, comment on, and save posts to personalize their experience. Additionally, they can send direct messages to other users for private communication and have the ability to block or unblock users to manage their interactions. If they encounter inappropriate content or behavior, users can report such instances to the platform's admin. The overall experience for users is designed to foster community engagement and enable seamless interaction with content and other members of the platform.</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algn="just">
              <a:lnSpc>
                <a:spcPts val="2760"/>
              </a:lnSpc>
            </a:pPr>
          </a:p>
          <a:p>
            <a:pPr algn="just">
              <a:lnSpc>
                <a:spcPts val="2760"/>
              </a:lnSpc>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Admin</a:t>
            </a:r>
            <a:r>
              <a:rPr lang="en-US" sz="1970">
                <a:solidFill>
                  <a:srgbClr val="000000"/>
                </a:solidFill>
                <a:latin typeface="Poppins" panose="00000500000000000000"/>
                <a:ea typeface="Poppins" panose="00000500000000000000"/>
                <a:cs typeface="Poppins" panose="00000500000000000000"/>
                <a:sym typeface="Poppins" panose="00000500000000000000"/>
              </a:rPr>
              <a:t>: The Admin is a secondary actor responsible for maintaining the integrity and safety of the Pixtream platform. Admins have access to a suite of management tools that allow them to monitor user activity and enforce community guidelines. They can review and respond to reports and complaints submitted by users, assessing issues related to inappropriate content or behavior. Admins also have the authority to approve or restrict user accounts based on violations of platform rules. Additionally, they can manage user accounts by editing or deleting profiles as necessary, ensuring a safe and enjoyable environment for all users. The admin's role is crucial for fostering a positive community and upholding the platform's standards.</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a:p>
            <a:pPr algn="just">
              <a:lnSpc>
                <a:spcPts val="2760"/>
              </a:lnSpc>
              <a:spcBef>
                <a:spcPct val="0"/>
              </a:spcBef>
            </a:pPr>
          </a:p>
        </p:txBody>
      </p:sp>
      <p:sp>
        <p:nvSpPr>
          <p:cNvPr id="9" name="Freeform 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767629" y="2496786"/>
            <a:ext cx="868540" cy="6482551"/>
            <a:chOff x="0" y="0"/>
            <a:chExt cx="660400" cy="4929051"/>
          </a:xfrm>
        </p:grpSpPr>
        <p:sp>
          <p:nvSpPr>
            <p:cNvPr id="3" name="Freeform 3"/>
            <p:cNvSpPr/>
            <p:nvPr/>
          </p:nvSpPr>
          <p:spPr>
            <a:xfrm>
              <a:off x="0" y="0"/>
              <a:ext cx="660400" cy="4929051"/>
            </a:xfrm>
            <a:custGeom>
              <a:avLst/>
              <a:gdLst/>
              <a:ahLst/>
              <a:cxnLst/>
              <a:rect l="l" t="t" r="r" b="b"/>
              <a:pathLst>
                <a:path w="660400" h="4929051">
                  <a:moveTo>
                    <a:pt x="220252" y="4909982"/>
                  </a:moveTo>
                  <a:cubicBezTo>
                    <a:pt x="254109" y="4921496"/>
                    <a:pt x="292600" y="4929051"/>
                    <a:pt x="330378" y="4929051"/>
                  </a:cubicBezTo>
                  <a:cubicBezTo>
                    <a:pt x="368157" y="4929051"/>
                    <a:pt x="404509" y="4922574"/>
                    <a:pt x="438009" y="4911060"/>
                  </a:cubicBezTo>
                  <a:cubicBezTo>
                    <a:pt x="438723" y="4910701"/>
                    <a:pt x="439435" y="4910701"/>
                    <a:pt x="440148" y="4910342"/>
                  </a:cubicBezTo>
                  <a:cubicBezTo>
                    <a:pt x="565955" y="4864286"/>
                    <a:pt x="658618" y="4742673"/>
                    <a:pt x="660400" y="4509116"/>
                  </a:cubicBezTo>
                  <a:lnTo>
                    <a:pt x="660400" y="0"/>
                  </a:lnTo>
                  <a:lnTo>
                    <a:pt x="0" y="0"/>
                  </a:lnTo>
                  <a:lnTo>
                    <a:pt x="0" y="4505769"/>
                  </a:lnTo>
                  <a:cubicBezTo>
                    <a:pt x="1782" y="4743391"/>
                    <a:pt x="93019" y="4865007"/>
                    <a:pt x="220252" y="4909982"/>
                  </a:cubicBezTo>
                  <a:close/>
                </a:path>
              </a:pathLst>
            </a:custGeom>
            <a:solidFill>
              <a:srgbClr val="929292">
                <a:alpha val="26667"/>
              </a:srgbClr>
            </a:solidFill>
          </p:spPr>
        </p:sp>
        <p:sp>
          <p:nvSpPr>
            <p:cNvPr id="4" name="TextBox 4"/>
            <p:cNvSpPr txBox="1"/>
            <p:nvPr/>
          </p:nvSpPr>
          <p:spPr>
            <a:xfrm>
              <a:off x="0" y="-38100"/>
              <a:ext cx="660400" cy="4840151"/>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
              <a:alphaModFix amt="5000"/>
            </a:blip>
            <a:stretch>
              <a:fillRect/>
            </a:stretch>
          </a:blipFill>
        </p:spPr>
      </p:sp>
      <p:grpSp>
        <p:nvGrpSpPr>
          <p:cNvPr id="6" name="Group 6"/>
          <p:cNvGrpSpPr/>
          <p:nvPr/>
        </p:nvGrpSpPr>
        <p:grpSpPr>
          <a:xfrm rot="-5400000">
            <a:off x="4705194" y="-10017"/>
            <a:ext cx="868540" cy="6607422"/>
            <a:chOff x="0" y="0"/>
            <a:chExt cx="660400" cy="5023998"/>
          </a:xfrm>
        </p:grpSpPr>
        <p:sp>
          <p:nvSpPr>
            <p:cNvPr id="7" name="Freeform 7"/>
            <p:cNvSpPr/>
            <p:nvPr/>
          </p:nvSpPr>
          <p:spPr>
            <a:xfrm>
              <a:off x="0" y="0"/>
              <a:ext cx="660400" cy="5023998"/>
            </a:xfrm>
            <a:custGeom>
              <a:avLst/>
              <a:gdLst/>
              <a:ahLst/>
              <a:cxnLst/>
              <a:rect l="l" t="t" r="r" b="b"/>
              <a:pathLst>
                <a:path w="660400" h="5023998">
                  <a:moveTo>
                    <a:pt x="220252" y="5004929"/>
                  </a:moveTo>
                  <a:cubicBezTo>
                    <a:pt x="254109" y="5016443"/>
                    <a:pt x="292600" y="5023998"/>
                    <a:pt x="330378" y="5023998"/>
                  </a:cubicBezTo>
                  <a:cubicBezTo>
                    <a:pt x="368157" y="5023998"/>
                    <a:pt x="404509" y="5017521"/>
                    <a:pt x="438009" y="5006007"/>
                  </a:cubicBezTo>
                  <a:cubicBezTo>
                    <a:pt x="438723" y="5005648"/>
                    <a:pt x="439435" y="5005648"/>
                    <a:pt x="440148" y="5005288"/>
                  </a:cubicBezTo>
                  <a:cubicBezTo>
                    <a:pt x="565955" y="4959233"/>
                    <a:pt x="658618" y="4837619"/>
                    <a:pt x="660400" y="4601953"/>
                  </a:cubicBezTo>
                  <a:lnTo>
                    <a:pt x="660400" y="0"/>
                  </a:lnTo>
                  <a:lnTo>
                    <a:pt x="0" y="0"/>
                  </a:lnTo>
                  <a:lnTo>
                    <a:pt x="0" y="4598538"/>
                  </a:lnTo>
                  <a:cubicBezTo>
                    <a:pt x="1782" y="4838338"/>
                    <a:pt x="93019" y="4959953"/>
                    <a:pt x="220252" y="5004929"/>
                  </a:cubicBezTo>
                  <a:close/>
                </a:path>
              </a:pathLst>
            </a:custGeom>
            <a:solidFill>
              <a:srgbClr val="929292">
                <a:alpha val="26667"/>
              </a:srgbClr>
            </a:solidFill>
          </p:spPr>
        </p:sp>
        <p:sp>
          <p:nvSpPr>
            <p:cNvPr id="8" name="TextBox 8"/>
            <p:cNvSpPr txBox="1"/>
            <p:nvPr/>
          </p:nvSpPr>
          <p:spPr>
            <a:xfrm>
              <a:off x="0" y="-38100"/>
              <a:ext cx="660400" cy="4935098"/>
            </a:xfrm>
            <a:prstGeom prst="rect">
              <a:avLst/>
            </a:prstGeom>
          </p:spPr>
          <p:txBody>
            <a:bodyPr lIns="50800" tIns="50800" rIns="50800" bIns="50800" rtlCol="0" anchor="ctr"/>
            <a:lstStyle/>
            <a:p>
              <a:pPr algn="ctr">
                <a:lnSpc>
                  <a:spcPts val="2660"/>
                </a:lnSpc>
              </a:pPr>
            </a:p>
          </p:txBody>
        </p:sp>
      </p:grpSp>
      <p:sp>
        <p:nvSpPr>
          <p:cNvPr id="9" name="Freeform 9"/>
          <p:cNvSpPr/>
          <p:nvPr/>
        </p:nvSpPr>
        <p:spPr>
          <a:xfrm>
            <a:off x="1367061" y="2830718"/>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372777" y="5275084"/>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5400000">
            <a:off x="4767629" y="4904094"/>
            <a:ext cx="868540" cy="6482551"/>
            <a:chOff x="0" y="0"/>
            <a:chExt cx="660400" cy="4929051"/>
          </a:xfrm>
        </p:grpSpPr>
        <p:sp>
          <p:nvSpPr>
            <p:cNvPr id="12" name="Freeform 12"/>
            <p:cNvSpPr/>
            <p:nvPr/>
          </p:nvSpPr>
          <p:spPr>
            <a:xfrm>
              <a:off x="0" y="0"/>
              <a:ext cx="660400" cy="4929051"/>
            </a:xfrm>
            <a:custGeom>
              <a:avLst/>
              <a:gdLst/>
              <a:ahLst/>
              <a:cxnLst/>
              <a:rect l="l" t="t" r="r" b="b"/>
              <a:pathLst>
                <a:path w="660400" h="4929051">
                  <a:moveTo>
                    <a:pt x="220252" y="4909982"/>
                  </a:moveTo>
                  <a:cubicBezTo>
                    <a:pt x="254109" y="4921496"/>
                    <a:pt x="292600" y="4929051"/>
                    <a:pt x="330378" y="4929051"/>
                  </a:cubicBezTo>
                  <a:cubicBezTo>
                    <a:pt x="368157" y="4929051"/>
                    <a:pt x="404509" y="4922574"/>
                    <a:pt x="438009" y="4911060"/>
                  </a:cubicBezTo>
                  <a:cubicBezTo>
                    <a:pt x="438723" y="4910701"/>
                    <a:pt x="439435" y="4910701"/>
                    <a:pt x="440148" y="4910342"/>
                  </a:cubicBezTo>
                  <a:cubicBezTo>
                    <a:pt x="565955" y="4864286"/>
                    <a:pt x="658618" y="4742673"/>
                    <a:pt x="660400" y="4509116"/>
                  </a:cubicBezTo>
                  <a:lnTo>
                    <a:pt x="660400" y="0"/>
                  </a:lnTo>
                  <a:lnTo>
                    <a:pt x="0" y="0"/>
                  </a:lnTo>
                  <a:lnTo>
                    <a:pt x="0" y="4505769"/>
                  </a:lnTo>
                  <a:cubicBezTo>
                    <a:pt x="1782" y="4743391"/>
                    <a:pt x="93019" y="4865007"/>
                    <a:pt x="220252" y="4909982"/>
                  </a:cubicBezTo>
                  <a:close/>
                </a:path>
              </a:pathLst>
            </a:custGeom>
            <a:solidFill>
              <a:srgbClr val="929292">
                <a:alpha val="26667"/>
              </a:srgbClr>
            </a:solidFill>
          </p:spPr>
        </p:sp>
        <p:sp>
          <p:nvSpPr>
            <p:cNvPr id="13" name="TextBox 13"/>
            <p:cNvSpPr txBox="1"/>
            <p:nvPr/>
          </p:nvSpPr>
          <p:spPr>
            <a:xfrm>
              <a:off x="0" y="-38100"/>
              <a:ext cx="660400" cy="4840151"/>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1372777" y="7659632"/>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2751179" y="8805965"/>
            <a:ext cx="11989185" cy="782320"/>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Admin ensures the smooth functioning of the platform by managing key administrative functions.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2751179" y="5406968"/>
            <a:ext cx="5293723" cy="614825"/>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DYNAMIC SUGGESTIONS</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2751179" y="7792786"/>
            <a:ext cx="4532535" cy="614825"/>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ADMIN CONTROLLED</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1" name="TextBox 21"/>
          <p:cNvSpPr txBox="1"/>
          <p:nvPr/>
        </p:nvSpPr>
        <p:spPr>
          <a:xfrm>
            <a:off x="2745463" y="2931833"/>
            <a:ext cx="2264841"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PIXTREAM</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2" name="TextBox 22"/>
          <p:cNvSpPr txBox="1"/>
          <p:nvPr/>
        </p:nvSpPr>
        <p:spPr>
          <a:xfrm>
            <a:off x="2745463" y="3975746"/>
            <a:ext cx="11994900" cy="1172845"/>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Pixtream is a social media platform that allows users to share posts, connect with others, and engage with personalized content based on their interests.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3080"/>
              </a:lnSpc>
            </a:pPr>
          </a:p>
        </p:txBody>
      </p:sp>
      <p:sp>
        <p:nvSpPr>
          <p:cNvPr id="23" name="TextBox 23"/>
          <p:cNvSpPr txBox="1"/>
          <p:nvPr/>
        </p:nvSpPr>
        <p:spPr>
          <a:xfrm>
            <a:off x="2751179" y="6420112"/>
            <a:ext cx="11989185" cy="782320"/>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Algorithms can suggest users dynamically by comparing the current user's interests with other users and prioritize those with the highest overlap in interests or activities.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24" name="TextBox 24"/>
          <p:cNvSpPr txBox="1"/>
          <p:nvPr/>
        </p:nvSpPr>
        <p:spPr>
          <a:xfrm>
            <a:off x="1367061" y="2962601"/>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1</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5" name="TextBox 25"/>
          <p:cNvSpPr txBox="1"/>
          <p:nvPr/>
        </p:nvSpPr>
        <p:spPr>
          <a:xfrm>
            <a:off x="1372777" y="5402845"/>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2</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6" name="TextBox 26"/>
          <p:cNvSpPr txBox="1"/>
          <p:nvPr/>
        </p:nvSpPr>
        <p:spPr>
          <a:xfrm>
            <a:off x="1372777" y="7783509"/>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3</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7" name="TextBox 2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OUR</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8" name="TextBox 2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PROJECT</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29" name="Freeform 29"/>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0"/>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4" name="Freeform 54"/>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
              <a:alphaModFix amt="5000"/>
            </a:blip>
            <a:stretch>
              <a:fillRect/>
            </a:stretch>
          </a:blipFill>
        </p:spPr>
      </p:sp>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pSp>
        <p:nvGrpSpPr>
          <p:cNvPr id="5" name="Group 5"/>
          <p:cNvGrpSpPr/>
          <p:nvPr/>
        </p:nvGrpSpPr>
        <p:grpSpPr>
          <a:xfrm rot="0">
            <a:off x="1560316" y="4318110"/>
            <a:ext cx="779981" cy="779981"/>
            <a:chOff x="0" y="0"/>
            <a:chExt cx="1039974" cy="1039974"/>
          </a:xfrm>
        </p:grpSpPr>
        <p:sp>
          <p:nvSpPr>
            <p:cNvPr id="6" name="Freeform 6"/>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7" name="Freeform 7"/>
            <p:cNvSpPr/>
            <p:nvPr/>
          </p:nvSpPr>
          <p:spPr>
            <a:xfrm>
              <a:off x="297966" y="223959"/>
              <a:ext cx="444043" cy="592057"/>
            </a:xfrm>
            <a:custGeom>
              <a:avLst/>
              <a:gdLst/>
              <a:ahLst/>
              <a:cxnLst/>
              <a:rect l="l" t="t" r="r" b="b"/>
              <a:pathLst>
                <a:path w="444043" h="592057">
                  <a:moveTo>
                    <a:pt x="0" y="0"/>
                  </a:moveTo>
                  <a:lnTo>
                    <a:pt x="444043" y="0"/>
                  </a:lnTo>
                  <a:lnTo>
                    <a:pt x="444043" y="592057"/>
                  </a:lnTo>
                  <a:lnTo>
                    <a:pt x="0" y="5920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8" name="Group 8"/>
          <p:cNvGrpSpPr/>
          <p:nvPr/>
        </p:nvGrpSpPr>
        <p:grpSpPr>
          <a:xfrm rot="0">
            <a:off x="1560316" y="5307385"/>
            <a:ext cx="779981" cy="779981"/>
            <a:chOff x="0" y="0"/>
            <a:chExt cx="1039974" cy="1039974"/>
          </a:xfrm>
        </p:grpSpPr>
        <p:sp>
          <p:nvSpPr>
            <p:cNvPr id="9" name="Freeform 9"/>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0" name="Freeform 10"/>
            <p:cNvSpPr/>
            <p:nvPr/>
          </p:nvSpPr>
          <p:spPr>
            <a:xfrm>
              <a:off x="295382" y="227234"/>
              <a:ext cx="449211" cy="599675"/>
            </a:xfrm>
            <a:custGeom>
              <a:avLst/>
              <a:gdLst/>
              <a:ahLst/>
              <a:cxnLst/>
              <a:rect l="l" t="t" r="r" b="b"/>
              <a:pathLst>
                <a:path w="449211" h="599675">
                  <a:moveTo>
                    <a:pt x="0" y="0"/>
                  </a:moveTo>
                  <a:lnTo>
                    <a:pt x="449211" y="0"/>
                  </a:lnTo>
                  <a:lnTo>
                    <a:pt x="449211" y="599675"/>
                  </a:lnTo>
                  <a:lnTo>
                    <a:pt x="0" y="5996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1" name="Group 11"/>
          <p:cNvGrpSpPr/>
          <p:nvPr/>
        </p:nvGrpSpPr>
        <p:grpSpPr>
          <a:xfrm rot="0">
            <a:off x="1560316" y="6300189"/>
            <a:ext cx="779981" cy="779981"/>
            <a:chOff x="0" y="0"/>
            <a:chExt cx="1039974" cy="1039974"/>
          </a:xfrm>
        </p:grpSpPr>
        <p:sp>
          <p:nvSpPr>
            <p:cNvPr id="12" name="Freeform 12"/>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3" name="Freeform 13"/>
            <p:cNvSpPr/>
            <p:nvPr/>
          </p:nvSpPr>
          <p:spPr>
            <a:xfrm>
              <a:off x="212726" y="253951"/>
              <a:ext cx="614522" cy="546242"/>
            </a:xfrm>
            <a:custGeom>
              <a:avLst/>
              <a:gdLst/>
              <a:ahLst/>
              <a:cxnLst/>
              <a:rect l="l" t="t" r="r" b="b"/>
              <a:pathLst>
                <a:path w="614522" h="546242">
                  <a:moveTo>
                    <a:pt x="0" y="0"/>
                  </a:moveTo>
                  <a:lnTo>
                    <a:pt x="614522" y="0"/>
                  </a:lnTo>
                  <a:lnTo>
                    <a:pt x="614522" y="546241"/>
                  </a:lnTo>
                  <a:lnTo>
                    <a:pt x="0" y="5462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4" name="Group 14"/>
          <p:cNvGrpSpPr/>
          <p:nvPr/>
        </p:nvGrpSpPr>
        <p:grpSpPr>
          <a:xfrm rot="0">
            <a:off x="1560316" y="7292993"/>
            <a:ext cx="779981" cy="779981"/>
            <a:chOff x="0" y="0"/>
            <a:chExt cx="1039974" cy="1039974"/>
          </a:xfrm>
        </p:grpSpPr>
        <p:sp>
          <p:nvSpPr>
            <p:cNvPr id="15" name="Freeform 15"/>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6" name="Freeform 16"/>
            <p:cNvSpPr/>
            <p:nvPr/>
          </p:nvSpPr>
          <p:spPr>
            <a:xfrm>
              <a:off x="277815" y="243075"/>
              <a:ext cx="484345" cy="553825"/>
            </a:xfrm>
            <a:custGeom>
              <a:avLst/>
              <a:gdLst/>
              <a:ahLst/>
              <a:cxnLst/>
              <a:rect l="l" t="t" r="r" b="b"/>
              <a:pathLst>
                <a:path w="484345" h="553825">
                  <a:moveTo>
                    <a:pt x="0" y="0"/>
                  </a:moveTo>
                  <a:lnTo>
                    <a:pt x="484345" y="0"/>
                  </a:lnTo>
                  <a:lnTo>
                    <a:pt x="484345" y="553825"/>
                  </a:lnTo>
                  <a:lnTo>
                    <a:pt x="0" y="5538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7" name="Group 17"/>
          <p:cNvGrpSpPr/>
          <p:nvPr/>
        </p:nvGrpSpPr>
        <p:grpSpPr>
          <a:xfrm rot="0">
            <a:off x="6342341" y="4318110"/>
            <a:ext cx="779981" cy="779981"/>
            <a:chOff x="0" y="0"/>
            <a:chExt cx="1039974" cy="1039974"/>
          </a:xfrm>
        </p:grpSpPr>
        <p:sp>
          <p:nvSpPr>
            <p:cNvPr id="18" name="Freeform 18"/>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9" name="Freeform 19"/>
            <p:cNvSpPr/>
            <p:nvPr/>
          </p:nvSpPr>
          <p:spPr>
            <a:xfrm>
              <a:off x="212887" y="274307"/>
              <a:ext cx="614201" cy="491361"/>
            </a:xfrm>
            <a:custGeom>
              <a:avLst/>
              <a:gdLst/>
              <a:ahLst/>
              <a:cxnLst/>
              <a:rect l="l" t="t" r="r" b="b"/>
              <a:pathLst>
                <a:path w="614201" h="491361">
                  <a:moveTo>
                    <a:pt x="0" y="0"/>
                  </a:moveTo>
                  <a:lnTo>
                    <a:pt x="614201" y="0"/>
                  </a:lnTo>
                  <a:lnTo>
                    <a:pt x="614201" y="491360"/>
                  </a:lnTo>
                  <a:lnTo>
                    <a:pt x="0" y="4913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20" name="Group 20"/>
          <p:cNvGrpSpPr/>
          <p:nvPr/>
        </p:nvGrpSpPr>
        <p:grpSpPr>
          <a:xfrm rot="0">
            <a:off x="6342341" y="5307385"/>
            <a:ext cx="779981" cy="779981"/>
            <a:chOff x="0" y="0"/>
            <a:chExt cx="1039974" cy="1039974"/>
          </a:xfrm>
        </p:grpSpPr>
        <p:sp>
          <p:nvSpPr>
            <p:cNvPr id="21" name="Freeform 21"/>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22" name="Freeform 22"/>
            <p:cNvSpPr/>
            <p:nvPr/>
          </p:nvSpPr>
          <p:spPr>
            <a:xfrm>
              <a:off x="141381" y="91145"/>
              <a:ext cx="757212" cy="757212"/>
            </a:xfrm>
            <a:custGeom>
              <a:avLst/>
              <a:gdLst/>
              <a:ahLst/>
              <a:cxnLst/>
              <a:rect l="l" t="t" r="r" b="b"/>
              <a:pathLst>
                <a:path w="757212" h="757212">
                  <a:moveTo>
                    <a:pt x="0" y="0"/>
                  </a:moveTo>
                  <a:lnTo>
                    <a:pt x="757212" y="0"/>
                  </a:lnTo>
                  <a:lnTo>
                    <a:pt x="757212" y="757212"/>
                  </a:lnTo>
                  <a:lnTo>
                    <a:pt x="0" y="75721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grpSp>
        <p:nvGrpSpPr>
          <p:cNvPr id="23" name="Group 23"/>
          <p:cNvGrpSpPr/>
          <p:nvPr/>
        </p:nvGrpSpPr>
        <p:grpSpPr>
          <a:xfrm rot="0">
            <a:off x="11592464" y="4318110"/>
            <a:ext cx="779981" cy="779981"/>
            <a:chOff x="0" y="0"/>
            <a:chExt cx="1039974" cy="1039974"/>
          </a:xfrm>
        </p:grpSpPr>
        <p:sp>
          <p:nvSpPr>
            <p:cNvPr id="24" name="Freeform 24"/>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25" name="Freeform 25"/>
            <p:cNvSpPr/>
            <p:nvPr/>
          </p:nvSpPr>
          <p:spPr>
            <a:xfrm>
              <a:off x="247450" y="247450"/>
              <a:ext cx="545075" cy="545075"/>
            </a:xfrm>
            <a:custGeom>
              <a:avLst/>
              <a:gdLst/>
              <a:ahLst/>
              <a:cxnLst/>
              <a:rect l="l" t="t" r="r" b="b"/>
              <a:pathLst>
                <a:path w="545075" h="545075">
                  <a:moveTo>
                    <a:pt x="0" y="0"/>
                  </a:moveTo>
                  <a:lnTo>
                    <a:pt x="545075" y="0"/>
                  </a:lnTo>
                  <a:lnTo>
                    <a:pt x="545075" y="545075"/>
                  </a:lnTo>
                  <a:lnTo>
                    <a:pt x="0" y="5450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sp>
        <p:nvSpPr>
          <p:cNvPr id="26" name="TextBox 2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USED</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7" name="TextBox 2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PLATFORM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grpSp>
        <p:nvGrpSpPr>
          <p:cNvPr id="28" name="Group 28"/>
          <p:cNvGrpSpPr/>
          <p:nvPr/>
        </p:nvGrpSpPr>
        <p:grpSpPr>
          <a:xfrm rot="-5400000">
            <a:off x="3466340" y="1423033"/>
            <a:ext cx="868540" cy="3743206"/>
            <a:chOff x="0" y="0"/>
            <a:chExt cx="660400" cy="2846172"/>
          </a:xfrm>
        </p:grpSpPr>
        <p:sp>
          <p:nvSpPr>
            <p:cNvPr id="29" name="Freeform 29"/>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30" name="TextBox 30"/>
            <p:cNvSpPr txBox="1"/>
            <p:nvPr/>
          </p:nvSpPr>
          <p:spPr>
            <a:xfrm>
              <a:off x="0" y="-38100"/>
              <a:ext cx="660400" cy="2757272"/>
            </a:xfrm>
            <a:prstGeom prst="rect">
              <a:avLst/>
            </a:prstGeom>
          </p:spPr>
          <p:txBody>
            <a:bodyPr lIns="50800" tIns="50800" rIns="50800" bIns="50800" rtlCol="0" anchor="ctr"/>
            <a:lstStyle/>
            <a:p>
              <a:pPr algn="ctr">
                <a:lnSpc>
                  <a:spcPts val="2660"/>
                </a:lnSpc>
              </a:pPr>
            </a:p>
          </p:txBody>
        </p:sp>
      </p:grpSp>
      <p:sp>
        <p:nvSpPr>
          <p:cNvPr id="31" name="Freeform 31"/>
          <p:cNvSpPr/>
          <p:nvPr/>
        </p:nvSpPr>
        <p:spPr>
          <a:xfrm>
            <a:off x="1560316" y="2831660"/>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19"/>
            <a:stretch>
              <a:fillRect/>
            </a:stretch>
          </a:blipFill>
        </p:spPr>
      </p:sp>
      <p:sp>
        <p:nvSpPr>
          <p:cNvPr id="32" name="TextBox 32"/>
          <p:cNvSpPr txBox="1"/>
          <p:nvPr/>
        </p:nvSpPr>
        <p:spPr>
          <a:xfrm>
            <a:off x="2938718" y="2963543"/>
            <a:ext cx="2493760"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FRONTEND</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3" name="TextBox 33"/>
          <p:cNvSpPr txBox="1"/>
          <p:nvPr/>
        </p:nvSpPr>
        <p:spPr>
          <a:xfrm>
            <a:off x="1560316" y="296354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1</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grpSp>
        <p:nvGrpSpPr>
          <p:cNvPr id="34" name="Group 34"/>
          <p:cNvGrpSpPr/>
          <p:nvPr/>
        </p:nvGrpSpPr>
        <p:grpSpPr>
          <a:xfrm rot="-5400000">
            <a:off x="8248366" y="1451740"/>
            <a:ext cx="868540" cy="3743206"/>
            <a:chOff x="0" y="0"/>
            <a:chExt cx="660400" cy="2846172"/>
          </a:xfrm>
        </p:grpSpPr>
        <p:sp>
          <p:nvSpPr>
            <p:cNvPr id="35" name="Freeform 35"/>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36" name="TextBox 36"/>
            <p:cNvSpPr txBox="1"/>
            <p:nvPr/>
          </p:nvSpPr>
          <p:spPr>
            <a:xfrm>
              <a:off x="0" y="-38100"/>
              <a:ext cx="660400" cy="2757272"/>
            </a:xfrm>
            <a:prstGeom prst="rect">
              <a:avLst/>
            </a:prstGeom>
          </p:spPr>
          <p:txBody>
            <a:bodyPr lIns="50800" tIns="50800" rIns="50800" bIns="50800" rtlCol="0" anchor="ctr"/>
            <a:lstStyle/>
            <a:p>
              <a:pPr algn="ctr">
                <a:lnSpc>
                  <a:spcPts val="2660"/>
                </a:lnSpc>
              </a:pPr>
            </a:p>
          </p:txBody>
        </p:sp>
      </p:grpSp>
      <p:sp>
        <p:nvSpPr>
          <p:cNvPr id="37" name="Freeform 37"/>
          <p:cNvSpPr/>
          <p:nvPr/>
        </p:nvSpPr>
        <p:spPr>
          <a:xfrm>
            <a:off x="6342341" y="2860366"/>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19"/>
            <a:stretch>
              <a:fillRect/>
            </a:stretch>
          </a:blipFill>
        </p:spPr>
      </p:sp>
      <p:sp>
        <p:nvSpPr>
          <p:cNvPr id="38" name="TextBox 38"/>
          <p:cNvSpPr txBox="1"/>
          <p:nvPr/>
        </p:nvSpPr>
        <p:spPr>
          <a:xfrm>
            <a:off x="7720743" y="2992249"/>
            <a:ext cx="2457237"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BACKEND</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9" name="TextBox 39"/>
          <p:cNvSpPr txBox="1"/>
          <p:nvPr/>
        </p:nvSpPr>
        <p:spPr>
          <a:xfrm>
            <a:off x="6342341" y="2992249"/>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2</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grpSp>
        <p:nvGrpSpPr>
          <p:cNvPr id="40" name="Group 40"/>
          <p:cNvGrpSpPr/>
          <p:nvPr/>
        </p:nvGrpSpPr>
        <p:grpSpPr>
          <a:xfrm rot="-5400000">
            <a:off x="13498488" y="1464964"/>
            <a:ext cx="868540" cy="3743206"/>
            <a:chOff x="0" y="0"/>
            <a:chExt cx="660400" cy="2846172"/>
          </a:xfrm>
        </p:grpSpPr>
        <p:sp>
          <p:nvSpPr>
            <p:cNvPr id="41" name="Freeform 41"/>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42" name="TextBox 42"/>
            <p:cNvSpPr txBox="1"/>
            <p:nvPr/>
          </p:nvSpPr>
          <p:spPr>
            <a:xfrm>
              <a:off x="0" y="-38100"/>
              <a:ext cx="660400" cy="2757272"/>
            </a:xfrm>
            <a:prstGeom prst="rect">
              <a:avLst/>
            </a:prstGeom>
          </p:spPr>
          <p:txBody>
            <a:bodyPr lIns="50800" tIns="50800" rIns="50800" bIns="50800" rtlCol="0" anchor="ctr"/>
            <a:lstStyle/>
            <a:p>
              <a:pPr algn="ctr">
                <a:lnSpc>
                  <a:spcPts val="2660"/>
                </a:lnSpc>
              </a:pPr>
            </a:p>
          </p:txBody>
        </p:sp>
      </p:grpSp>
      <p:sp>
        <p:nvSpPr>
          <p:cNvPr id="43" name="Freeform 43"/>
          <p:cNvSpPr/>
          <p:nvPr/>
        </p:nvSpPr>
        <p:spPr>
          <a:xfrm>
            <a:off x="11592464" y="2873590"/>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19"/>
            <a:stretch>
              <a:fillRect/>
            </a:stretch>
          </a:blipFill>
        </p:spPr>
      </p:sp>
      <p:sp>
        <p:nvSpPr>
          <p:cNvPr id="44" name="TextBox 44"/>
          <p:cNvSpPr txBox="1"/>
          <p:nvPr/>
        </p:nvSpPr>
        <p:spPr>
          <a:xfrm>
            <a:off x="12970866" y="3005473"/>
            <a:ext cx="2457237"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IDE</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5" name="TextBox 45"/>
          <p:cNvSpPr txBox="1"/>
          <p:nvPr/>
        </p:nvSpPr>
        <p:spPr>
          <a:xfrm>
            <a:off x="11592464" y="300547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3</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46" name="TextBox 46"/>
          <p:cNvSpPr txBox="1"/>
          <p:nvPr/>
        </p:nvSpPr>
        <p:spPr>
          <a:xfrm>
            <a:off x="2441575" y="4491355"/>
            <a:ext cx="155511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HTML5</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7" name="TextBox 47"/>
          <p:cNvSpPr txBox="1"/>
          <p:nvPr/>
        </p:nvSpPr>
        <p:spPr>
          <a:xfrm>
            <a:off x="2441575" y="5432425"/>
            <a:ext cx="1290320"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CSS</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8" name="TextBox 48"/>
          <p:cNvSpPr txBox="1"/>
          <p:nvPr/>
        </p:nvSpPr>
        <p:spPr>
          <a:xfrm>
            <a:off x="2441575" y="6425565"/>
            <a:ext cx="269049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BOOTSTRAP</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9" name="TextBox 49"/>
          <p:cNvSpPr txBox="1"/>
          <p:nvPr/>
        </p:nvSpPr>
        <p:spPr>
          <a:xfrm>
            <a:off x="2441575" y="7418070"/>
            <a:ext cx="2856230"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JAVASCRIPT</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0" name="TextBox 50"/>
          <p:cNvSpPr txBox="1"/>
          <p:nvPr/>
        </p:nvSpPr>
        <p:spPr>
          <a:xfrm>
            <a:off x="7251700" y="4491355"/>
            <a:ext cx="1921510"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PHP</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1" name="TextBox 51"/>
          <p:cNvSpPr txBox="1"/>
          <p:nvPr/>
        </p:nvSpPr>
        <p:spPr>
          <a:xfrm>
            <a:off x="7251700" y="5432425"/>
            <a:ext cx="193992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MYSQL</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2" name="TextBox 52"/>
          <p:cNvSpPr txBox="1"/>
          <p:nvPr/>
        </p:nvSpPr>
        <p:spPr>
          <a:xfrm>
            <a:off x="12614910" y="4491355"/>
            <a:ext cx="466534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VISUAL STUDIO CODE</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3" name="Freeform 53"/>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20"/>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8168123">
            <a:off x="-3531757" y="6508628"/>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1"/>
            <a:stretch>
              <a:fillRect/>
            </a:stretch>
          </a:blipFill>
        </p:spPr>
      </p:sp>
      <p:sp>
        <p:nvSpPr>
          <p:cNvPr id="3" name="Freeform 3"/>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4" name="Freeform 4"/>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5" name="Freeform 5"/>
          <p:cNvSpPr/>
          <p:nvPr/>
        </p:nvSpPr>
        <p:spPr>
          <a:xfrm>
            <a:off x="10312816" y="0"/>
            <a:ext cx="7975184" cy="10287000"/>
          </a:xfrm>
          <a:custGeom>
            <a:avLst/>
            <a:gdLst/>
            <a:ahLst/>
            <a:cxnLst/>
            <a:rect l="l" t="t" r="r" b="b"/>
            <a:pathLst>
              <a:path w="7975184" h="10287000">
                <a:moveTo>
                  <a:pt x="0" y="0"/>
                </a:moveTo>
                <a:lnTo>
                  <a:pt x="7975184" y="0"/>
                </a:lnTo>
                <a:lnTo>
                  <a:pt x="7975184" y="10287000"/>
                </a:lnTo>
                <a:lnTo>
                  <a:pt x="0" y="10287000"/>
                </a:lnTo>
                <a:lnTo>
                  <a:pt x="0" y="0"/>
                </a:lnTo>
                <a:close/>
              </a:path>
            </a:pathLst>
          </a:custGeom>
          <a:blipFill>
            <a:blip r:embed="rId4"/>
            <a:stretch>
              <a:fillRect t="-8145" b="-8145"/>
            </a:stretch>
          </a:blipFill>
        </p:spPr>
      </p:sp>
      <p:sp>
        <p:nvSpPr>
          <p:cNvPr id="6" name="Freeform 6"/>
          <p:cNvSpPr/>
          <p:nvPr/>
        </p:nvSpPr>
        <p:spPr>
          <a:xfrm>
            <a:off x="6908446" y="8829778"/>
            <a:ext cx="3177019" cy="1286305"/>
          </a:xfrm>
          <a:custGeom>
            <a:avLst/>
            <a:gdLst/>
            <a:ahLst/>
            <a:cxnLst/>
            <a:rect l="l" t="t" r="r" b="b"/>
            <a:pathLst>
              <a:path w="3177019" h="1286305">
                <a:moveTo>
                  <a:pt x="0" y="0"/>
                </a:moveTo>
                <a:lnTo>
                  <a:pt x="3177018" y="0"/>
                </a:lnTo>
                <a:lnTo>
                  <a:pt x="3177018" y="1286305"/>
                </a:lnTo>
                <a:lnTo>
                  <a:pt x="0" y="1286305"/>
                </a:lnTo>
                <a:lnTo>
                  <a:pt x="0" y="0"/>
                </a:lnTo>
                <a:close/>
              </a:path>
            </a:pathLst>
          </a:custGeom>
          <a:blipFill>
            <a:blip r:embed="rId5"/>
            <a:stretch>
              <a:fillRect/>
            </a:stretch>
          </a:blipFill>
        </p:spPr>
      </p:sp>
      <p:sp>
        <p:nvSpPr>
          <p:cNvPr id="7" name="TextBox 7"/>
          <p:cNvSpPr txBox="1"/>
          <p:nvPr/>
        </p:nvSpPr>
        <p:spPr>
          <a:xfrm>
            <a:off x="803225" y="2904766"/>
            <a:ext cx="8890955" cy="4126060"/>
          </a:xfrm>
          <a:prstGeom prst="rect">
            <a:avLst/>
          </a:prstGeom>
        </p:spPr>
        <p:txBody>
          <a:bodyPr lIns="0" tIns="0" rIns="0" bIns="0" rtlCol="0" anchor="t">
            <a:spAutoFit/>
          </a:bodyPr>
          <a:lstStyle/>
          <a:p>
            <a:pPr algn="just">
              <a:lnSpc>
                <a:spcPts val="4105"/>
              </a:lnSpc>
            </a:pPr>
            <a:r>
              <a:rPr lang="en-US" sz="2930">
                <a:solidFill>
                  <a:srgbClr val="272727"/>
                </a:solidFill>
                <a:latin typeface="Poppins" panose="00000500000000000000"/>
                <a:ea typeface="Poppins" panose="00000500000000000000"/>
                <a:cs typeface="Poppins" panose="00000500000000000000"/>
                <a:sym typeface="Poppins" panose="00000500000000000000"/>
              </a:rPr>
              <a:t>Thank you for your attention!</a:t>
            </a:r>
            <a:endParaRPr lang="en-US" sz="293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4105"/>
              </a:lnSpc>
            </a:pPr>
            <a:r>
              <a:rPr lang="en-US" sz="2930" b="1">
                <a:solidFill>
                  <a:srgbClr val="272727"/>
                </a:solidFill>
                <a:latin typeface="Poppins Bold" panose="00000800000000000000"/>
                <a:ea typeface="Poppins Bold" panose="00000800000000000000"/>
                <a:cs typeface="Poppins Bold" panose="00000800000000000000"/>
                <a:sym typeface="Poppins Bold" panose="00000800000000000000"/>
              </a:rPr>
              <a:t>Pixtream </a:t>
            </a:r>
            <a:r>
              <a:rPr lang="en-US" sz="2930">
                <a:solidFill>
                  <a:srgbClr val="272727"/>
                </a:solidFill>
                <a:latin typeface="Poppins" panose="00000500000000000000"/>
                <a:ea typeface="Poppins" panose="00000500000000000000"/>
                <a:cs typeface="Poppins" panose="00000500000000000000"/>
                <a:sym typeface="Poppins" panose="00000500000000000000"/>
              </a:rPr>
              <a:t>is a mini social media platform designed for users to share photos, connect with friends, and engage with personalized content based on their interests. We aim to create a vibrant community where users can express themselves, interact meaningfully, and discover new connections.</a:t>
            </a:r>
            <a:endParaRPr lang="en-US" sz="293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WE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CONCLUDE</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694690" y="9387205"/>
            <a:ext cx="3575050" cy="565150"/>
          </a:xfrm>
          <a:prstGeom prst="rect">
            <a:avLst/>
          </a:prstGeom>
        </p:spPr>
        <p:txBody>
          <a:bodyPr wrap="square" lIns="0" tIns="0" rIns="0" bIns="0" rtlCol="0" anchor="t">
            <a:spAutoFit/>
          </a:bodyPr>
          <a:lstStyle/>
          <a:p>
            <a:pPr marL="0" lvl="0" indent="0" algn="ctr">
              <a:lnSpc>
                <a:spcPts val="4410"/>
              </a:lnSpc>
              <a:spcBef>
                <a:spcPct val="0"/>
              </a:spcBef>
            </a:pPr>
            <a:r>
              <a:rPr lang="en-US" sz="3150" b="1">
                <a:solidFill>
                  <a:srgbClr val="272727"/>
                </a:solidFill>
                <a:latin typeface="Poppins Bold" panose="00000800000000000000"/>
                <a:ea typeface="Poppins Bold" panose="00000800000000000000"/>
                <a:cs typeface="Poppins Bold" panose="00000800000000000000"/>
                <a:sym typeface="Poppins Bold" panose="00000800000000000000"/>
              </a:rPr>
              <a:t>Thank You!</a:t>
            </a:r>
            <a:endParaRPr lang="en-US" sz="3150" b="1">
              <a:solidFill>
                <a:srgbClr val="272727"/>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0">
            <a:off x="-646554" y="153131"/>
            <a:ext cx="12695603" cy="10287000"/>
            <a:chOff x="0" y="0"/>
            <a:chExt cx="3343698" cy="2709333"/>
          </a:xfrm>
        </p:grpSpPr>
        <p:sp>
          <p:nvSpPr>
            <p:cNvPr id="3" name="Freeform 3"/>
            <p:cNvSpPr/>
            <p:nvPr/>
          </p:nvSpPr>
          <p:spPr>
            <a:xfrm>
              <a:off x="0" y="0"/>
              <a:ext cx="3343698" cy="2709333"/>
            </a:xfrm>
            <a:custGeom>
              <a:avLst/>
              <a:gdLst/>
              <a:ahLst/>
              <a:cxnLst/>
              <a:rect l="l" t="t" r="r" b="b"/>
              <a:pathLst>
                <a:path w="3343698" h="2709333">
                  <a:moveTo>
                    <a:pt x="0" y="0"/>
                  </a:moveTo>
                  <a:lnTo>
                    <a:pt x="3343698" y="0"/>
                  </a:lnTo>
                  <a:lnTo>
                    <a:pt x="3343698" y="2709333"/>
                  </a:lnTo>
                  <a:lnTo>
                    <a:pt x="0" y="2709333"/>
                  </a:lnTo>
                  <a:close/>
                </a:path>
              </a:pathLst>
            </a:custGeom>
            <a:solidFill>
              <a:srgbClr val="FFFFFF"/>
            </a:solidFill>
          </p:spPr>
        </p:sp>
        <p:sp>
          <p:nvSpPr>
            <p:cNvPr id="4" name="TextBox 4"/>
            <p:cNvSpPr txBox="1"/>
            <p:nvPr/>
          </p:nvSpPr>
          <p:spPr>
            <a:xfrm>
              <a:off x="0" y="-57150"/>
              <a:ext cx="3343698" cy="2766483"/>
            </a:xfrm>
            <a:prstGeom prst="rect">
              <a:avLst/>
            </a:prstGeom>
          </p:spPr>
          <p:txBody>
            <a:bodyPr lIns="50800" tIns="50800" rIns="50800" bIns="50800" rtlCol="0" anchor="ctr"/>
            <a:lstStyle/>
            <a:p>
              <a:pPr algn="ctr">
                <a:lnSpc>
                  <a:spcPts val="3080"/>
                </a:lnSpc>
              </a:pPr>
            </a:p>
          </p:txBody>
        </p:sp>
      </p:grpSp>
      <p:sp>
        <p:nvSpPr>
          <p:cNvPr id="5" name="Freeform 5"/>
          <p:cNvSpPr/>
          <p:nvPr/>
        </p:nvSpPr>
        <p:spPr>
          <a:xfrm>
            <a:off x="-66037" y="0"/>
            <a:ext cx="12115087" cy="10287000"/>
          </a:xfrm>
          <a:custGeom>
            <a:avLst/>
            <a:gdLst/>
            <a:ahLst/>
            <a:cxnLst/>
            <a:rect l="l" t="t" r="r" b="b"/>
            <a:pathLst>
              <a:path w="12115087" h="10287000">
                <a:moveTo>
                  <a:pt x="0" y="0"/>
                </a:moveTo>
                <a:lnTo>
                  <a:pt x="12115087" y="0"/>
                </a:lnTo>
                <a:lnTo>
                  <a:pt x="12115087" y="10287000"/>
                </a:lnTo>
                <a:lnTo>
                  <a:pt x="0" y="10287000"/>
                </a:lnTo>
                <a:lnTo>
                  <a:pt x="0" y="0"/>
                </a:lnTo>
                <a:close/>
              </a:path>
            </a:pathLst>
          </a:custGeom>
          <a:blipFill>
            <a:blip r:embed="rId1">
              <a:alphaModFix amt="13000"/>
            </a:blip>
            <a:stretch>
              <a:fillRect t="-38328" b="-38328"/>
            </a:stretch>
          </a:blipFill>
        </p:spPr>
      </p:sp>
      <p:sp>
        <p:nvSpPr>
          <p:cNvPr id="6" name="Freeform 6"/>
          <p:cNvSpPr/>
          <p:nvPr/>
        </p:nvSpPr>
        <p:spPr>
          <a:xfrm>
            <a:off x="12049050" y="0"/>
            <a:ext cx="6238950" cy="10287000"/>
          </a:xfrm>
          <a:custGeom>
            <a:avLst/>
            <a:gdLst/>
            <a:ahLst/>
            <a:cxnLst/>
            <a:rect l="l" t="t" r="r" b="b"/>
            <a:pathLst>
              <a:path w="6238950" h="10287000">
                <a:moveTo>
                  <a:pt x="0" y="0"/>
                </a:moveTo>
                <a:lnTo>
                  <a:pt x="6238950" y="0"/>
                </a:lnTo>
                <a:lnTo>
                  <a:pt x="6238950" y="10287000"/>
                </a:lnTo>
                <a:lnTo>
                  <a:pt x="0" y="10287000"/>
                </a:lnTo>
                <a:lnTo>
                  <a:pt x="0" y="0"/>
                </a:lnTo>
                <a:close/>
              </a:path>
            </a:pathLst>
          </a:custGeom>
          <a:blipFill>
            <a:blip r:embed="rId2"/>
            <a:stretch>
              <a:fillRect l="-119844"/>
            </a:stretch>
          </a:blipFill>
        </p:spPr>
      </p:sp>
      <p:sp>
        <p:nvSpPr>
          <p:cNvPr id="7" name="Freeform 7"/>
          <p:cNvSpPr/>
          <p:nvPr/>
        </p:nvSpPr>
        <p:spPr>
          <a:xfrm>
            <a:off x="3857775" y="8794236"/>
            <a:ext cx="3686946" cy="1492764"/>
          </a:xfrm>
          <a:custGeom>
            <a:avLst/>
            <a:gdLst/>
            <a:ahLst/>
            <a:cxnLst/>
            <a:rect l="l" t="t" r="r" b="b"/>
            <a:pathLst>
              <a:path w="3686946" h="1492764">
                <a:moveTo>
                  <a:pt x="0" y="0"/>
                </a:moveTo>
                <a:lnTo>
                  <a:pt x="3686946" y="0"/>
                </a:lnTo>
                <a:lnTo>
                  <a:pt x="3686946" y="1492764"/>
                </a:lnTo>
                <a:lnTo>
                  <a:pt x="0" y="1492764"/>
                </a:lnTo>
                <a:lnTo>
                  <a:pt x="0" y="0"/>
                </a:lnTo>
                <a:close/>
              </a:path>
            </a:pathLst>
          </a:custGeom>
          <a:blipFill>
            <a:blip r:embed="rId3"/>
            <a:stretch>
              <a:fillRect/>
            </a:stretch>
          </a:blipFill>
        </p:spPr>
      </p:sp>
      <p:sp>
        <p:nvSpPr>
          <p:cNvPr id="8" name="TextBox 8"/>
          <p:cNvSpPr txBox="1"/>
          <p:nvPr/>
        </p:nvSpPr>
        <p:spPr>
          <a:xfrm>
            <a:off x="2895600" y="4455160"/>
            <a:ext cx="6287770" cy="1176020"/>
          </a:xfrm>
          <a:prstGeom prst="rect">
            <a:avLst/>
          </a:prstGeom>
        </p:spPr>
        <p:txBody>
          <a:bodyPr wrap="square" lIns="0" tIns="0" rIns="0" bIns="0" rtlCol="0" anchor="t">
            <a:spAutoFit/>
          </a:bodyPr>
          <a:lstStyle/>
          <a:p>
            <a:pPr marL="0" lvl="0" indent="0" algn="ctr">
              <a:lnSpc>
                <a:spcPts val="9175"/>
              </a:lnSpc>
              <a:spcBef>
                <a:spcPct val="0"/>
              </a:spcBef>
            </a:pPr>
            <a:r>
              <a:rPr lang="en-US" sz="6555" b="1">
                <a:solidFill>
                  <a:srgbClr val="1E1E1E"/>
                </a:solidFill>
                <a:latin typeface="Poppins Bold" panose="00000800000000000000"/>
                <a:ea typeface="Poppins Bold" panose="00000800000000000000"/>
                <a:cs typeface="Poppins Bold" panose="00000800000000000000"/>
                <a:sym typeface="Poppins Bold" panose="00000800000000000000"/>
              </a:rPr>
              <a:t>Thank You!</a:t>
            </a:r>
            <a:endParaRPr lang="en-US" sz="6555" b="1">
              <a:solidFill>
                <a:srgbClr val="1E1E1E"/>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95329" y="3188858"/>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92096" y="467272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3">
              <a:alphaModFix amt="6999"/>
            </a:blip>
            <a:stretch>
              <a:fillRect/>
            </a:stretch>
          </a:blipFill>
        </p:spPr>
      </p:sp>
      <p:sp>
        <p:nvSpPr>
          <p:cNvPr id="5" name="TextBox 5"/>
          <p:cNvSpPr txBox="1"/>
          <p:nvPr/>
        </p:nvSpPr>
        <p:spPr>
          <a:xfrm>
            <a:off x="2821919" y="3314779"/>
            <a:ext cx="1243516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Facilitate User Interaction:</a:t>
            </a:r>
            <a:r>
              <a:rPr lang="en-US" sz="2200">
                <a:solidFill>
                  <a:srgbClr val="272727"/>
                </a:solidFill>
                <a:latin typeface="Poppins" panose="00000500000000000000"/>
                <a:ea typeface="Poppins" panose="00000500000000000000"/>
                <a:cs typeface="Poppins" panose="00000500000000000000"/>
                <a:sym typeface="Poppins" panose="00000500000000000000"/>
              </a:rPr>
              <a:t> Enable users to easily share posts, follow others, and engage with content through likes, comments, and messaging.</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627109" y="3320741"/>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1</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623876" y="480460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2</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8" name="Freeform 8"/>
          <p:cNvSpPr/>
          <p:nvPr/>
        </p:nvSpPr>
        <p:spPr>
          <a:xfrm>
            <a:off x="1560316" y="615989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592096" y="629177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3</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563549" y="764706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1595329" y="777894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4</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2769539" y="7772982"/>
            <a:ext cx="1248754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Scalability and Simplicity:</a:t>
            </a:r>
            <a:r>
              <a:rPr lang="en-US" sz="2200">
                <a:solidFill>
                  <a:srgbClr val="272727"/>
                </a:solidFill>
                <a:latin typeface="Poppins" panose="00000500000000000000"/>
                <a:ea typeface="Poppins" panose="00000500000000000000"/>
                <a:cs typeface="Poppins" panose="00000500000000000000"/>
                <a:sym typeface="Poppins" panose="00000500000000000000"/>
              </a:rPr>
              <a:t> Build a lightweight, scalable platform that remains user-friendly while supporting future feature expansions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3" name="Freeform 13"/>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SOFTWARE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7" name="TextBox 1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OBJECTIVES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8" name="TextBox 18"/>
          <p:cNvSpPr txBox="1"/>
          <p:nvPr/>
        </p:nvSpPr>
        <p:spPr>
          <a:xfrm>
            <a:off x="2769539" y="4798641"/>
            <a:ext cx="1248754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Dynamic Experience:</a:t>
            </a:r>
            <a:r>
              <a:rPr lang="en-US" sz="2200">
                <a:solidFill>
                  <a:srgbClr val="272727"/>
                </a:solidFill>
                <a:latin typeface="Poppins" panose="00000500000000000000"/>
                <a:ea typeface="Poppins" panose="00000500000000000000"/>
                <a:cs typeface="Poppins" panose="00000500000000000000"/>
                <a:sym typeface="Poppins" panose="00000500000000000000"/>
              </a:rPr>
              <a:t> Provide dynamic content and user suggestions based on individual interests and preferences.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2769539" y="6285811"/>
            <a:ext cx="1248754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Community Moderation:</a:t>
            </a:r>
            <a:r>
              <a:rPr lang="en-US" sz="2200">
                <a:solidFill>
                  <a:srgbClr val="272727"/>
                </a:solidFill>
                <a:latin typeface="Poppins" panose="00000500000000000000"/>
                <a:ea typeface="Poppins" panose="00000500000000000000"/>
                <a:cs typeface="Poppins" panose="00000500000000000000"/>
                <a:sym typeface="Poppins" panose="00000500000000000000"/>
              </a:rPr>
              <a:t> Ensure a safe environment by managing user complaints and reports.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20" name="Freeform 2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
              <a:alphaModFix amt="5000"/>
            </a:blip>
            <a:stretch>
              <a:fillRect/>
            </a:stretch>
          </a:blipFill>
        </p:spPr>
      </p:sp>
      <p:grpSp>
        <p:nvGrpSpPr>
          <p:cNvPr id="3" name="Group 3"/>
          <p:cNvGrpSpPr/>
          <p:nvPr/>
        </p:nvGrpSpPr>
        <p:grpSpPr>
          <a:xfrm rot="0">
            <a:off x="4373530" y="3493142"/>
            <a:ext cx="4504092" cy="5287072"/>
            <a:chOff x="0" y="0"/>
            <a:chExt cx="6005456" cy="7049430"/>
          </a:xfrm>
        </p:grpSpPr>
        <p:sp>
          <p:nvSpPr>
            <p:cNvPr id="4" name="Freeform 4"/>
            <p:cNvSpPr/>
            <p:nvPr/>
          </p:nvSpPr>
          <p:spPr>
            <a:xfrm>
              <a:off x="1549134" y="0"/>
              <a:ext cx="2876927" cy="2876927"/>
            </a:xfrm>
            <a:custGeom>
              <a:avLst/>
              <a:gdLst/>
              <a:ahLst/>
              <a:cxnLst/>
              <a:rect l="l" t="t" r="r" b="b"/>
              <a:pathLst>
                <a:path w="2876927" h="2876927">
                  <a:moveTo>
                    <a:pt x="0" y="0"/>
                  </a:moveTo>
                  <a:lnTo>
                    <a:pt x="2876927" y="0"/>
                  </a:lnTo>
                  <a:lnTo>
                    <a:pt x="2876927" y="2876927"/>
                  </a:lnTo>
                  <a:lnTo>
                    <a:pt x="0" y="2876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35045" y="85911"/>
              <a:ext cx="2705106" cy="2705106"/>
            </a:xfrm>
            <a:custGeom>
              <a:avLst/>
              <a:gdLst/>
              <a:ahLst/>
              <a:cxnLst/>
              <a:rect l="l" t="t" r="r" b="b"/>
              <a:pathLst>
                <a:path w="2705106" h="2705106">
                  <a:moveTo>
                    <a:pt x="0" y="0"/>
                  </a:moveTo>
                  <a:lnTo>
                    <a:pt x="2705105" y="0"/>
                  </a:lnTo>
                  <a:lnTo>
                    <a:pt x="2705105" y="2705105"/>
                  </a:lnTo>
                  <a:lnTo>
                    <a:pt x="0" y="2705105"/>
                  </a:lnTo>
                  <a:lnTo>
                    <a:pt x="0" y="0"/>
                  </a:lnTo>
                  <a:close/>
                </a:path>
              </a:pathLst>
            </a:custGeom>
            <a:blipFill>
              <a:blip r:embed="rId4"/>
              <a:stretch>
                <a:fillRect/>
              </a:stretch>
            </a:blipFill>
          </p:spPr>
        </p:sp>
        <p:sp>
          <p:nvSpPr>
            <p:cNvPr id="6" name="Freeform 6"/>
            <p:cNvSpPr/>
            <p:nvPr/>
          </p:nvSpPr>
          <p:spPr>
            <a:xfrm>
              <a:off x="3803541" y="266292"/>
              <a:ext cx="652781" cy="652781"/>
            </a:xfrm>
            <a:custGeom>
              <a:avLst/>
              <a:gdLst/>
              <a:ahLst/>
              <a:cxnLst/>
              <a:rect l="l" t="t" r="r" b="b"/>
              <a:pathLst>
                <a:path w="652781" h="652781">
                  <a:moveTo>
                    <a:pt x="0" y="0"/>
                  </a:moveTo>
                  <a:lnTo>
                    <a:pt x="652781" y="0"/>
                  </a:lnTo>
                  <a:lnTo>
                    <a:pt x="652781" y="652781"/>
                  </a:lnTo>
                  <a:lnTo>
                    <a:pt x="0" y="652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22102" y="3421498"/>
              <a:ext cx="3961252" cy="618186"/>
            </a:xfrm>
            <a:prstGeom prst="rect">
              <a:avLst/>
            </a:prstGeom>
          </p:spPr>
          <p:txBody>
            <a:bodyPr lIns="0" tIns="0" rIns="0" bIns="0" rtlCol="0" anchor="t">
              <a:spAutoFit/>
            </a:bodyPr>
            <a:lstStyle/>
            <a:p>
              <a:pPr algn="ctr">
                <a:lnSpc>
                  <a:spcPts val="3735"/>
                </a:lnSpc>
              </a:pPr>
              <a:r>
                <a:rPr lang="en-US" sz="2665" b="1" spc="18">
                  <a:solidFill>
                    <a:srgbClr val="000000"/>
                  </a:solidFill>
                  <a:latin typeface="Poppins Bold" panose="00000800000000000000"/>
                  <a:ea typeface="Poppins Bold" panose="00000800000000000000"/>
                  <a:cs typeface="Poppins Bold" panose="00000800000000000000"/>
                  <a:sym typeface="Poppins Bold" panose="00000800000000000000"/>
                </a:rPr>
                <a:t>ADMIN</a:t>
              </a:r>
              <a:endParaRPr lang="en-US" sz="2665" b="1" spc="18">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0" y="4280845"/>
              <a:ext cx="6005456" cy="2768584"/>
            </a:xfrm>
            <a:prstGeom prst="rect">
              <a:avLst/>
            </a:prstGeom>
          </p:spPr>
          <p:txBody>
            <a:bodyPr lIns="0" tIns="0" rIns="0" bIns="0" rtlCol="0" anchor="t">
              <a:spAutoFit/>
            </a:bodyPr>
            <a:lstStyle/>
            <a:p>
              <a:pPr algn="ctr">
                <a:lnSpc>
                  <a:spcPts val="2740"/>
                </a:lnSpc>
              </a:pPr>
              <a:r>
                <a:rPr lang="en-US" sz="1955">
                  <a:solidFill>
                    <a:srgbClr val="272727"/>
                  </a:solidFill>
                  <a:latin typeface="Poppins" panose="00000500000000000000"/>
                  <a:ea typeface="Poppins" panose="00000500000000000000"/>
                  <a:cs typeface="Poppins" panose="00000500000000000000"/>
                  <a:sym typeface="Poppins" panose="00000500000000000000"/>
                </a:rPr>
                <a:t>The admin can manage user complaints and reports, review and approve reports of misconduct, restrict or delete user accounts based on violations, and handle platform-wide issues.</a:t>
              </a:r>
              <a:endParaRPr lang="en-US" sz="1955">
                <a:solidFill>
                  <a:srgbClr val="272727"/>
                </a:solidFill>
                <a:latin typeface="Poppins" panose="00000500000000000000"/>
                <a:ea typeface="Poppins" panose="00000500000000000000"/>
                <a:cs typeface="Poppins" panose="00000500000000000000"/>
                <a:sym typeface="Poppins" panose="00000500000000000000"/>
              </a:endParaRPr>
            </a:p>
          </p:txBody>
        </p:sp>
      </p:grpSp>
      <p:sp>
        <p:nvSpPr>
          <p:cNvPr id="9" name="TextBox 9"/>
          <p:cNvSpPr txBox="1"/>
          <p:nvPr/>
        </p:nvSpPr>
        <p:spPr>
          <a:xfrm>
            <a:off x="1560316" y="2320297"/>
            <a:ext cx="10130521" cy="1172845"/>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There are mainly 2 users in this web application.</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They are admin and users.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3080"/>
              </a:lnSpc>
            </a:pPr>
          </a:p>
        </p:txBody>
      </p:sp>
      <p:sp>
        <p:nvSpPr>
          <p:cNvPr id="10" name="Freeform 10"/>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rot="0">
            <a:off x="9438791" y="3493142"/>
            <a:ext cx="4504092" cy="5661284"/>
            <a:chOff x="0" y="0"/>
            <a:chExt cx="6005456" cy="7548379"/>
          </a:xfrm>
        </p:grpSpPr>
        <p:sp>
          <p:nvSpPr>
            <p:cNvPr id="12" name="Freeform 12"/>
            <p:cNvSpPr/>
            <p:nvPr/>
          </p:nvSpPr>
          <p:spPr>
            <a:xfrm>
              <a:off x="1564265" y="0"/>
              <a:ext cx="2876927" cy="2876927"/>
            </a:xfrm>
            <a:custGeom>
              <a:avLst/>
              <a:gdLst/>
              <a:ahLst/>
              <a:cxnLst/>
              <a:rect l="l" t="t" r="r" b="b"/>
              <a:pathLst>
                <a:path w="2876927" h="2876927">
                  <a:moveTo>
                    <a:pt x="0" y="0"/>
                  </a:moveTo>
                  <a:lnTo>
                    <a:pt x="2876926" y="0"/>
                  </a:lnTo>
                  <a:lnTo>
                    <a:pt x="2876926" y="2876927"/>
                  </a:lnTo>
                  <a:lnTo>
                    <a:pt x="0" y="2876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62968" y="198703"/>
              <a:ext cx="2479521" cy="2479521"/>
            </a:xfrm>
            <a:custGeom>
              <a:avLst/>
              <a:gdLst/>
              <a:ahLst/>
              <a:cxnLst/>
              <a:rect l="l" t="t" r="r" b="b"/>
              <a:pathLst>
                <a:path w="2479521" h="2479521">
                  <a:moveTo>
                    <a:pt x="0" y="0"/>
                  </a:moveTo>
                  <a:lnTo>
                    <a:pt x="2479520" y="0"/>
                  </a:lnTo>
                  <a:lnTo>
                    <a:pt x="2479520" y="2479521"/>
                  </a:lnTo>
                  <a:lnTo>
                    <a:pt x="0" y="2479521"/>
                  </a:lnTo>
                  <a:lnTo>
                    <a:pt x="0" y="0"/>
                  </a:lnTo>
                  <a:close/>
                </a:path>
              </a:pathLst>
            </a:custGeom>
            <a:blipFill>
              <a:blip r:embed="rId9"/>
              <a:stretch>
                <a:fillRect/>
              </a:stretch>
            </a:blipFill>
          </p:spPr>
        </p:sp>
        <p:sp>
          <p:nvSpPr>
            <p:cNvPr id="14" name="Freeform 14"/>
            <p:cNvSpPr/>
            <p:nvPr/>
          </p:nvSpPr>
          <p:spPr>
            <a:xfrm>
              <a:off x="3788410" y="147553"/>
              <a:ext cx="652781" cy="652781"/>
            </a:xfrm>
            <a:custGeom>
              <a:avLst/>
              <a:gdLst/>
              <a:ahLst/>
              <a:cxnLst/>
              <a:rect l="l" t="t" r="r" b="b"/>
              <a:pathLst>
                <a:path w="652781" h="652781">
                  <a:moveTo>
                    <a:pt x="0" y="0"/>
                  </a:moveTo>
                  <a:lnTo>
                    <a:pt x="652781" y="0"/>
                  </a:lnTo>
                  <a:lnTo>
                    <a:pt x="652781" y="652781"/>
                  </a:lnTo>
                  <a:lnTo>
                    <a:pt x="0" y="652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775013" y="3411973"/>
              <a:ext cx="4455429" cy="695325"/>
            </a:xfrm>
            <a:prstGeom prst="rect">
              <a:avLst/>
            </a:prstGeom>
          </p:spPr>
          <p:txBody>
            <a:bodyPr lIns="0" tIns="0" rIns="0" bIns="0" rtlCol="0" anchor="t">
              <a:spAutoFit/>
            </a:bodyPr>
            <a:lstStyle/>
            <a:p>
              <a:pPr algn="ctr">
                <a:lnSpc>
                  <a:spcPts val="4200"/>
                </a:lnSpc>
              </a:pPr>
              <a:r>
                <a:rPr lang="en-US" sz="3000" b="1" spc="21">
                  <a:solidFill>
                    <a:srgbClr val="000000"/>
                  </a:solidFill>
                  <a:latin typeface="Poppins Bold" panose="00000800000000000000"/>
                  <a:ea typeface="Poppins Bold" panose="00000800000000000000"/>
                  <a:cs typeface="Poppins Bold" panose="00000800000000000000"/>
                  <a:sym typeface="Poppins Bold" panose="00000800000000000000"/>
                </a:rPr>
                <a:t>USERS</a:t>
              </a:r>
              <a:endParaRPr lang="en-US" sz="3000" b="1" spc="2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6" name="TextBox 16"/>
            <p:cNvSpPr txBox="1"/>
            <p:nvPr/>
          </p:nvSpPr>
          <p:spPr>
            <a:xfrm>
              <a:off x="0" y="4316848"/>
              <a:ext cx="6005456" cy="3231531"/>
            </a:xfrm>
            <a:prstGeom prst="rect">
              <a:avLst/>
            </a:prstGeom>
          </p:spPr>
          <p:txBody>
            <a:bodyPr lIns="0" tIns="0" rIns="0" bIns="0" rtlCol="0" anchor="t">
              <a:spAutoFit/>
            </a:bodyPr>
            <a:lstStyle/>
            <a:p>
              <a:pPr algn="ctr">
                <a:lnSpc>
                  <a:spcPts val="2740"/>
                </a:lnSpc>
              </a:pPr>
              <a:r>
                <a:rPr lang="en-US" sz="1955">
                  <a:solidFill>
                    <a:srgbClr val="272727"/>
                  </a:solidFill>
                  <a:latin typeface="Poppins" panose="00000500000000000000"/>
                  <a:ea typeface="Poppins" panose="00000500000000000000"/>
                  <a:cs typeface="Poppins" panose="00000500000000000000"/>
                  <a:sym typeface="Poppins" panose="00000500000000000000"/>
                </a:rPr>
                <a:t>The users are the core participants who can create profiles, upload posts, like, comment, share, and save posts. They can follow or unfollow other users, send and receive messages, and block users if necessary.</a:t>
              </a:r>
              <a:endParaRPr lang="en-US" sz="1955">
                <a:solidFill>
                  <a:srgbClr val="272727"/>
                </a:solidFill>
                <a:latin typeface="Poppins" panose="00000500000000000000"/>
                <a:ea typeface="Poppins" panose="00000500000000000000"/>
                <a:cs typeface="Poppins" panose="00000500000000000000"/>
                <a:sym typeface="Poppins" panose="00000500000000000000"/>
              </a:endParaRPr>
            </a:p>
          </p:txBody>
        </p:sp>
      </p:grpSp>
      <p:sp>
        <p:nvSpPr>
          <p:cNvPr id="17" name="Freeform 17"/>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SYSTEM</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USERS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21" name="Freeform 21"/>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0"/>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110132" y="268777"/>
            <a:ext cx="13194359" cy="10407050"/>
          </a:xfrm>
          <a:custGeom>
            <a:avLst/>
            <a:gdLst/>
            <a:ahLst/>
            <a:cxnLst/>
            <a:rect l="l" t="t" r="r" b="b"/>
            <a:pathLst>
              <a:path w="13194359" h="10407050">
                <a:moveTo>
                  <a:pt x="0" y="0"/>
                </a:moveTo>
                <a:lnTo>
                  <a:pt x="13194358" y="0"/>
                </a:lnTo>
                <a:lnTo>
                  <a:pt x="13194358" y="10407050"/>
                </a:lnTo>
                <a:lnTo>
                  <a:pt x="0" y="10407050"/>
                </a:lnTo>
                <a:lnTo>
                  <a:pt x="0" y="0"/>
                </a:lnTo>
                <a:close/>
              </a:path>
            </a:pathLst>
          </a:custGeom>
          <a:blipFill>
            <a:blip r:embed="rId8"/>
            <a:stretch>
              <a:fillRect l="-24" r="-24"/>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2208496" y="9399706"/>
            <a:ext cx="5802900"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USER REGISTRATION,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9">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382065" y="3127679"/>
            <a:ext cx="434095" cy="496367"/>
          </a:xfrm>
          <a:custGeom>
            <a:avLst/>
            <a:gdLst/>
            <a:ahLst/>
            <a:cxnLst/>
            <a:rect l="l" t="t" r="r" b="b"/>
            <a:pathLst>
              <a:path w="434095" h="496367">
                <a:moveTo>
                  <a:pt x="0" y="0"/>
                </a:moveTo>
                <a:lnTo>
                  <a:pt x="434095" y="0"/>
                </a:lnTo>
                <a:lnTo>
                  <a:pt x="434095" y="496366"/>
                </a:lnTo>
                <a:lnTo>
                  <a:pt x="0" y="496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080969" y="5352479"/>
            <a:ext cx="14737980" cy="4009380"/>
          </a:xfrm>
          <a:prstGeom prst="rect">
            <a:avLst/>
          </a:prstGeom>
        </p:spPr>
        <p:txBody>
          <a:bodyPr lIns="0" tIns="0" rIns="0" bIns="0" rtlCol="0" anchor="t">
            <a:spAutoFit/>
          </a:bodyPr>
          <a:lstStyle/>
          <a:p>
            <a:pPr algn="just">
              <a:lnSpc>
                <a:spcPts val="3185"/>
              </a:lnSpc>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login and registration processes are designed to provide users with a seamless entry into the platform while ensuring their information is secure. During registration,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new users create an account by providing essential details such as their name, username, email address, and password</a:t>
            </a:r>
            <a:r>
              <a:rPr lang="en-US" sz="2275">
                <a:solidFill>
                  <a:srgbClr val="000000"/>
                </a:solidFill>
                <a:latin typeface="Poppins" panose="00000500000000000000"/>
                <a:ea typeface="Poppins" panose="00000500000000000000"/>
                <a:cs typeface="Poppins" panose="00000500000000000000"/>
                <a:sym typeface="Poppins" panose="00000500000000000000"/>
              </a:rPr>
              <a:t>. This information is used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establish their unique profile on the platform</a:t>
            </a:r>
            <a:r>
              <a:rPr lang="en-US" sz="2275">
                <a:solidFill>
                  <a:srgbClr val="000000"/>
                </a:solidFill>
                <a:latin typeface="Poppins" panose="00000500000000000000"/>
                <a:ea typeface="Poppins" panose="00000500000000000000"/>
                <a:cs typeface="Poppins" panose="00000500000000000000"/>
                <a:sym typeface="Poppins" panose="00000500000000000000"/>
              </a:rPr>
              <a:t>. Upon successful registration, users receive a confirmation, granting them access to all features of Pixtream. The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login process requires users to enter their registered username and password</a:t>
            </a:r>
            <a:r>
              <a:rPr lang="en-US" sz="2275">
                <a:solidFill>
                  <a:srgbClr val="000000"/>
                </a:solidFill>
                <a:latin typeface="Poppins" panose="00000500000000000000"/>
                <a:ea typeface="Poppins" panose="00000500000000000000"/>
                <a:cs typeface="Poppins" panose="00000500000000000000"/>
                <a:sym typeface="Poppins" panose="00000500000000000000"/>
              </a:rPr>
              <a:t>, allowing them to authenticate their identity and access their profiles. This streamlined login and registration system ensures that users can easily join the community and engage with the platform while maintaining their account's security.</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3185"/>
              </a:lnSpc>
              <a:spcBef>
                <a:spcPct val="0"/>
              </a:spcBef>
            </a:pPr>
          </a:p>
        </p:txBody>
      </p:sp>
      <p:sp>
        <p:nvSpPr>
          <p:cNvPr id="10" name="TextBox 10"/>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USER REGISTRATION,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Freeform 1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8">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095258" y="-482664"/>
            <a:ext cx="4346211" cy="11252327"/>
          </a:xfrm>
          <a:custGeom>
            <a:avLst/>
            <a:gdLst/>
            <a:ahLst/>
            <a:cxnLst/>
            <a:rect l="l" t="t" r="r" b="b"/>
            <a:pathLst>
              <a:path w="4346211" h="11252327">
                <a:moveTo>
                  <a:pt x="0" y="0"/>
                </a:moveTo>
                <a:lnTo>
                  <a:pt x="4346212" y="0"/>
                </a:lnTo>
                <a:lnTo>
                  <a:pt x="4346212" y="11252328"/>
                </a:lnTo>
                <a:lnTo>
                  <a:pt x="0" y="11252328"/>
                </a:lnTo>
                <a:lnTo>
                  <a:pt x="0" y="0"/>
                </a:lnTo>
                <a:close/>
              </a:path>
            </a:pathLst>
          </a:custGeom>
          <a:blipFill>
            <a:blip r:embed="rId5"/>
            <a:stretch>
              <a:fillRect t="-34" b="-34"/>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grpSp>
        <p:nvGrpSpPr>
          <p:cNvPr id="6" name="Group 6"/>
          <p:cNvGrpSpPr/>
          <p:nvPr/>
        </p:nvGrpSpPr>
        <p:grpSpPr>
          <a:xfrm rot="0">
            <a:off x="1080969" y="2857719"/>
            <a:ext cx="1036286" cy="1036286"/>
            <a:chOff x="0" y="0"/>
            <a:chExt cx="1381715" cy="1381715"/>
          </a:xfrm>
        </p:grpSpPr>
        <p:sp>
          <p:nvSpPr>
            <p:cNvPr id="7" name="Freeform 7"/>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401460" y="359946"/>
              <a:ext cx="578794" cy="661822"/>
            </a:xfrm>
            <a:custGeom>
              <a:avLst/>
              <a:gdLst/>
              <a:ahLst/>
              <a:cxnLst/>
              <a:rect l="l" t="t" r="r" b="b"/>
              <a:pathLst>
                <a:path w="578794" h="661822">
                  <a:moveTo>
                    <a:pt x="0" y="0"/>
                  </a:moveTo>
                  <a:lnTo>
                    <a:pt x="578794" y="0"/>
                  </a:lnTo>
                  <a:lnTo>
                    <a:pt x="578794" y="661823"/>
                  </a:lnTo>
                  <a:lnTo>
                    <a:pt x="0" y="6618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9" name="Group 9"/>
          <p:cNvGrpSpPr/>
          <p:nvPr/>
        </p:nvGrpSpPr>
        <p:grpSpPr>
          <a:xfrm rot="0">
            <a:off x="2306434" y="2857719"/>
            <a:ext cx="1036286" cy="1036286"/>
            <a:chOff x="0" y="0"/>
            <a:chExt cx="1381715" cy="1381715"/>
          </a:xfrm>
        </p:grpSpPr>
        <p:sp>
          <p:nvSpPr>
            <p:cNvPr id="10" name="Freeform 10"/>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414897" y="375310"/>
              <a:ext cx="551920" cy="631094"/>
            </a:xfrm>
            <a:custGeom>
              <a:avLst/>
              <a:gdLst/>
              <a:ahLst/>
              <a:cxnLst/>
              <a:rect l="l" t="t" r="r" b="b"/>
              <a:pathLst>
                <a:path w="551920" h="631094">
                  <a:moveTo>
                    <a:pt x="0" y="0"/>
                  </a:moveTo>
                  <a:lnTo>
                    <a:pt x="551920" y="0"/>
                  </a:lnTo>
                  <a:lnTo>
                    <a:pt x="551920" y="631094"/>
                  </a:lnTo>
                  <a:lnTo>
                    <a:pt x="0" y="6310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rot="0">
            <a:off x="3533220" y="2857719"/>
            <a:ext cx="1036286" cy="1036286"/>
            <a:chOff x="0" y="0"/>
            <a:chExt cx="1381715" cy="1381715"/>
          </a:xfrm>
        </p:grpSpPr>
        <p:sp>
          <p:nvSpPr>
            <p:cNvPr id="13" name="Freeform 13"/>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356173" y="423110"/>
              <a:ext cx="669369" cy="535495"/>
            </a:xfrm>
            <a:custGeom>
              <a:avLst/>
              <a:gdLst/>
              <a:ahLst/>
              <a:cxnLst/>
              <a:rect l="l" t="t" r="r" b="b"/>
              <a:pathLst>
                <a:path w="669369" h="535495">
                  <a:moveTo>
                    <a:pt x="0" y="0"/>
                  </a:moveTo>
                  <a:lnTo>
                    <a:pt x="669369" y="0"/>
                  </a:lnTo>
                  <a:lnTo>
                    <a:pt x="669369" y="535495"/>
                  </a:lnTo>
                  <a:lnTo>
                    <a:pt x="0" y="5354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15" name="TextBox 15"/>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6" name="TextBox 16"/>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7" name="TextBox 17"/>
          <p:cNvSpPr txBox="1"/>
          <p:nvPr/>
        </p:nvSpPr>
        <p:spPr>
          <a:xfrm>
            <a:off x="1080969" y="5351725"/>
            <a:ext cx="11127407" cy="4357078"/>
          </a:xfrm>
          <a:prstGeom prst="rect">
            <a:avLst/>
          </a:prstGeom>
        </p:spPr>
        <p:txBody>
          <a:bodyPr lIns="0" tIns="0" rIns="0" bIns="0" rtlCol="0" anchor="t">
            <a:spAutoFit/>
          </a:bodyPr>
          <a:lstStyle/>
          <a:p>
            <a:pPr algn="just">
              <a:lnSpc>
                <a:spcPts val="2920"/>
              </a:lnSpc>
            </a:pPr>
            <a:r>
              <a:rPr lang="en-US" sz="2085">
                <a:solidFill>
                  <a:srgbClr val="000000"/>
                </a:solidFill>
                <a:latin typeface="Poppins" panose="00000500000000000000"/>
                <a:ea typeface="Poppins" panose="00000500000000000000"/>
                <a:cs typeface="Poppins" panose="00000500000000000000"/>
                <a:sym typeface="Poppins" panose="00000500000000000000"/>
              </a:rPr>
              <a:t>In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085">
                <a:solidFill>
                  <a:srgbClr val="000000"/>
                </a:solidFill>
                <a:latin typeface="Poppins" panose="00000500000000000000"/>
                <a:ea typeface="Poppins" panose="00000500000000000000"/>
                <a:cs typeface="Poppins" panose="00000500000000000000"/>
                <a:sym typeface="Poppins" panose="00000500000000000000"/>
              </a:rPr>
              <a:t>, users begin their journey by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creating a personalized profile that includes essential information such as their name, bio, profile picture, and location</a:t>
            </a:r>
            <a:r>
              <a:rPr lang="en-US" sz="2085">
                <a:solidFill>
                  <a:srgbClr val="000000"/>
                </a:solidFill>
                <a:latin typeface="Poppins" panose="00000500000000000000"/>
                <a:ea typeface="Poppins" panose="00000500000000000000"/>
                <a:cs typeface="Poppins" panose="00000500000000000000"/>
                <a:sym typeface="Poppins" panose="00000500000000000000"/>
              </a:rPr>
              <a:t>, allowing them to express their identity on the platform. After the registration process,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users are prompted to select their interests from a curated list</a:t>
            </a:r>
            <a:r>
              <a:rPr lang="en-US" sz="2085">
                <a:solidFill>
                  <a:srgbClr val="000000"/>
                </a:solidFill>
                <a:latin typeface="Poppins" panose="00000500000000000000"/>
                <a:ea typeface="Poppins" panose="00000500000000000000"/>
                <a:cs typeface="Poppins" panose="00000500000000000000"/>
                <a:sym typeface="Poppins" panose="00000500000000000000"/>
              </a:rPr>
              <a:t>, which helps tailor their experience by influencing the content and user suggestions they receive. Once their profiles are set up,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users can connect with others by following them, enabling a social network of updates and interactions</a:t>
            </a:r>
            <a:r>
              <a:rPr lang="en-US" sz="2085">
                <a:solidFill>
                  <a:srgbClr val="000000"/>
                </a:solidFill>
                <a:latin typeface="Poppins" panose="00000500000000000000"/>
                <a:ea typeface="Poppins" panose="00000500000000000000"/>
                <a:cs typeface="Poppins" panose="00000500000000000000"/>
                <a:sym typeface="Poppins" panose="00000500000000000000"/>
              </a:rPr>
              <a:t>. They also have the flexibility to unfollow users at any time, ensuring they maintain a feed that reflects their preferences and interests. This combination of profile creation, interest selection, and social connectivity fosters a dynamic and engaging environment for users on Pixtream.</a:t>
            </a:r>
            <a:endParaRPr lang="en-US" sz="2085">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2920"/>
              </a:lnSpc>
              <a:spcBef>
                <a:spcPct val="0"/>
              </a:spcBef>
            </a:pPr>
          </a:p>
        </p:txBody>
      </p:sp>
      <p:sp>
        <p:nvSpPr>
          <p:cNvPr id="18" name="TextBox 18"/>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CREATE PROFILE, SELECT INTERESTS, FOLLOW USERS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9" name="Freeform 1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3">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480146" y="1184135"/>
            <a:ext cx="9327707" cy="9048687"/>
          </a:xfrm>
          <a:custGeom>
            <a:avLst/>
            <a:gdLst/>
            <a:ahLst/>
            <a:cxnLst/>
            <a:rect l="l" t="t" r="r" b="b"/>
            <a:pathLst>
              <a:path w="9327707" h="9048687">
                <a:moveTo>
                  <a:pt x="0" y="0"/>
                </a:moveTo>
                <a:lnTo>
                  <a:pt x="9327708" y="0"/>
                </a:lnTo>
                <a:lnTo>
                  <a:pt x="9327708" y="9048687"/>
                </a:lnTo>
                <a:lnTo>
                  <a:pt x="0" y="9048687"/>
                </a:lnTo>
                <a:lnTo>
                  <a:pt x="0" y="0"/>
                </a:lnTo>
                <a:close/>
              </a:path>
            </a:pathLst>
          </a:custGeom>
          <a:blipFill>
            <a:blip r:embed="rId8"/>
            <a:stretch>
              <a:fillRect r="-96971"/>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2446700" y="9433735"/>
            <a:ext cx="5564696"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EDIT, DELETE USER PROFILE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9">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14060</Words>
  <Application>WPS Presentation</Application>
  <PresentationFormat>On-screen Show (4:3)</PresentationFormat>
  <Paragraphs>307</Paragraphs>
  <Slides>32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Arial</vt:lpstr>
      <vt:lpstr>SimSun</vt:lpstr>
      <vt:lpstr>Wingdings</vt:lpstr>
      <vt:lpstr>Poppins</vt:lpstr>
      <vt:lpstr>Poppins Bold</vt:lpstr>
      <vt:lpstr>Montserrat Bold</vt:lpstr>
      <vt:lpstr>Microsoft YaHei</vt:lpstr>
      <vt:lpstr>Arial Unicode MS</vt:lpstr>
      <vt:lpstr>Calibri</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PIXTREAM</dc:title>
  <dc:creator/>
  <cp:lastModifiedBy>Sain Saburaj</cp:lastModifiedBy>
  <cp:revision>4</cp:revision>
  <dcterms:created xsi:type="dcterms:W3CDTF">2006-08-16T00:00:00Z</dcterms:created>
  <dcterms:modified xsi:type="dcterms:W3CDTF">2024-10-07T13:37:36Z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8A92149C785D44FFB6C054CA96382A71_12</vt:lpwstr>
  </property>
  <property fmtid="{D5CDD505-2E9C-101B-9397-08002B2CF9AE}" pid="3" name="KSOProductBuildVer">
    <vt:lpwstr>1033-12.2.0.18586</vt:lpwstr>
  </property>
</Properties>
</file>